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304" r:id="rId6"/>
    <p:sldId id="260" r:id="rId7"/>
    <p:sldId id="261" r:id="rId8"/>
    <p:sldId id="262" r:id="rId9"/>
    <p:sldId id="263" r:id="rId10"/>
    <p:sldId id="264" r:id="rId11"/>
    <p:sldId id="306" r:id="rId12"/>
    <p:sldId id="289" r:id="rId13"/>
    <p:sldId id="305" r:id="rId14"/>
    <p:sldId id="291" r:id="rId15"/>
    <p:sldId id="292" r:id="rId16"/>
    <p:sldId id="293" r:id="rId17"/>
    <p:sldId id="294" r:id="rId18"/>
    <p:sldId id="295" r:id="rId19"/>
    <p:sldId id="265" r:id="rId20"/>
    <p:sldId id="266" r:id="rId21"/>
    <p:sldId id="267" r:id="rId22"/>
    <p:sldId id="268" r:id="rId23"/>
    <p:sldId id="269" r:id="rId24"/>
    <p:sldId id="296" r:id="rId25"/>
    <p:sldId id="297" r:id="rId26"/>
    <p:sldId id="298" r:id="rId27"/>
    <p:sldId id="270" r:id="rId28"/>
    <p:sldId id="271" r:id="rId29"/>
    <p:sldId id="272" r:id="rId30"/>
    <p:sldId id="273" r:id="rId31"/>
    <p:sldId id="274" r:id="rId32"/>
    <p:sldId id="299" r:id="rId33"/>
    <p:sldId id="300" r:id="rId34"/>
    <p:sldId id="301" r:id="rId35"/>
    <p:sldId id="302" r:id="rId36"/>
    <p:sldId id="303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68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6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F09F2-AF2F-0659-E53C-D2ED61FC0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6E941-AAC2-6E6C-E5E3-6D3602E8D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FB5056-12D7-67F2-D5EB-ADCBDB9D5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D54B7-6982-4053-79A6-584312248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220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E7820-962C-C736-9C3A-CD42E884C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5B698-B3B4-1B00-8B1C-07183D22A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55ABA-2568-2736-25F5-9E0C26FB4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8A75C-5B03-63D1-02AE-058A043A7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754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7DF06-DB56-B251-5580-096259F7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1BD0F-4C4E-AD68-7ECF-5EC36B767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33797D-4DB7-6296-6284-135E27551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B7D4B-0111-2B09-E547-B6D0DC9FF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321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6.jpe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8.pn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6.jpe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6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8.png"/><Relationship Id="rId10" Type="http://schemas.openxmlformats.org/officeDocument/2006/relationships/image" Target="../media/image59.png"/><Relationship Id="rId4" Type="http://schemas.openxmlformats.org/officeDocument/2006/relationships/image" Target="../media/image7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.jpe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8.png"/><Relationship Id="rId10" Type="http://schemas.openxmlformats.org/officeDocument/2006/relationships/image" Target="../media/image68.jpg"/><Relationship Id="rId4" Type="http://schemas.openxmlformats.org/officeDocument/2006/relationships/image" Target="../media/image7.png"/><Relationship Id="rId9" Type="http://schemas.openxmlformats.org/officeDocument/2006/relationships/image" Target="../media/image6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75.jp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6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6.jpeg"/><Relationship Id="rId7" Type="http://schemas.openxmlformats.org/officeDocument/2006/relationships/image" Target="../media/image8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8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6.jpeg"/><Relationship Id="rId7" Type="http://schemas.openxmlformats.org/officeDocument/2006/relationships/image" Target="../media/image9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5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8.png"/><Relationship Id="rId10" Type="http://schemas.openxmlformats.org/officeDocument/2006/relationships/image" Target="../media/image104.jpg"/><Relationship Id="rId4" Type="http://schemas.openxmlformats.org/officeDocument/2006/relationships/image" Target="../media/image7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6.jpeg"/><Relationship Id="rId7" Type="http://schemas.openxmlformats.org/officeDocument/2006/relationships/image" Target="../media/image10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.jpe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8.png"/><Relationship Id="rId10" Type="http://schemas.openxmlformats.org/officeDocument/2006/relationships/image" Target="../media/image114.png"/><Relationship Id="rId4" Type="http://schemas.openxmlformats.org/officeDocument/2006/relationships/image" Target="../media/image7.png"/><Relationship Id="rId9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.jpe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2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6.jpeg"/><Relationship Id="rId7" Type="http://schemas.openxmlformats.org/officeDocument/2006/relationships/image" Target="../media/image12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6.jpe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8.png"/><Relationship Id="rId10" Type="http://schemas.openxmlformats.org/officeDocument/2006/relationships/image" Target="../media/image131.png"/><Relationship Id="rId4" Type="http://schemas.openxmlformats.org/officeDocument/2006/relationships/image" Target="../media/image7.png"/><Relationship Id="rId9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6.jpeg"/><Relationship Id="rId7" Type="http://schemas.openxmlformats.org/officeDocument/2006/relationships/image" Target="../media/image13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g"/><Relationship Id="rId3" Type="http://schemas.openxmlformats.org/officeDocument/2006/relationships/image" Target="../media/image6.jpeg"/><Relationship Id="rId7" Type="http://schemas.openxmlformats.org/officeDocument/2006/relationships/image" Target="../media/image13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6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jpg"/><Relationship Id="rId5" Type="http://schemas.openxmlformats.org/officeDocument/2006/relationships/image" Target="../media/image8.png"/><Relationship Id="rId10" Type="http://schemas.openxmlformats.org/officeDocument/2006/relationships/image" Target="../media/image21.jpg"/><Relationship Id="rId4" Type="http://schemas.openxmlformats.org/officeDocument/2006/relationships/image" Target="../media/image7.pn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6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6.jpe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31843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15055" y="2732288"/>
            <a:ext cx="3313889" cy="16200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Thành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viên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nhóm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Nguyễn Phúc Thịnh – 23521503</a:t>
            </a: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Trần Đức Thịnh – 23521511</a:t>
            </a: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Trần Xuân Thịnh - 23521515</a:t>
            </a: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425148" y="2186311"/>
            <a:ext cx="4293704" cy="0"/>
          </a:xfrm>
          <a:custGeom>
            <a:avLst/>
            <a:gdLst/>
            <a:ahLst/>
            <a:cxnLst/>
            <a:rect l="l" t="t" r="r" b="b"/>
            <a:pathLst>
              <a:path w="4293704">
                <a:moveTo>
                  <a:pt x="0" y="0"/>
                </a:moveTo>
                <a:moveTo>
                  <a:pt x="0" y="0"/>
                </a:moveTo>
                <a:lnTo>
                  <a:pt x="4293704" y="0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2"/>
          <p:cNvSpPr/>
          <p:nvPr/>
        </p:nvSpPr>
        <p:spPr>
          <a:xfrm>
            <a:off x="432664" y="718457"/>
            <a:ext cx="8278672" cy="146785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4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Báo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cáo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cuối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kỳ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đồ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Xây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dựng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Nền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tảng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"UIT-Go" Cloud-native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0" y="1906927"/>
            <a:ext cx="914400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Lớp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 SE360.Q11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Phân tích module chuyên sâu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593EE5-4091-29EB-A15E-7A9B6A8B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5FA7D144-D13D-834F-03FC-410CCF68DD79}"/>
              </a:ext>
            </a:extLst>
          </p:cNvPr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Sơ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đồ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module </a:t>
            </a: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chuyên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sâu</a:t>
            </a:r>
            <a:endParaRPr lang="en-US" sz="144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6026DD-F5E6-A814-C147-9D9D87F9C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8691FF67-DC77-2FF2-6D47-101588250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2CBEC2E5-38AC-6537-D90E-3CD34D626AF6}"/>
              </a:ext>
            </a:extLst>
          </p:cNvPr>
          <p:cNvSpPr/>
          <p:nvPr/>
        </p:nvSpPr>
        <p:spPr>
          <a:xfrm>
            <a:off x="276674" y="1048817"/>
            <a:ext cx="3017520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CCFD94F3-8DF2-CF3B-47DE-D60B15C615B0}"/>
              </a:ext>
            </a:extLst>
          </p:cNvPr>
          <p:cNvSpPr/>
          <p:nvPr/>
        </p:nvSpPr>
        <p:spPr>
          <a:xfrm>
            <a:off x="267530" y="3414935"/>
            <a:ext cx="3033142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38942-A670-8DE7-057F-971725DB9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20" y="646729"/>
            <a:ext cx="6722635" cy="427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9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92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Giải pháp kiến trúc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8304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88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A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53462-DDA9-D0FF-BFE9-00C6EFFB9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AC108B2-5A98-DB86-5218-E4D0D182F1F1}"/>
              </a:ext>
            </a:extLst>
          </p:cNvPr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012381A-6026-E28D-BF5A-2D1BE114C404}"/>
              </a:ext>
            </a:extLst>
          </p:cNvPr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Database Sharding địa lý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540EEF6-93CD-058C-028A-092DA553D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386C058C-4C0B-F3B6-C768-83DA00C3A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8F0324C0-8631-857B-0F97-2AED85C1FD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442" y="2182914"/>
            <a:ext cx="1876429" cy="2189167"/>
          </a:xfrm>
          <a:prstGeom prst="rect">
            <a:avLst/>
          </a:prstGeom>
        </p:spPr>
      </p:pic>
      <p:sp>
        <p:nvSpPr>
          <p:cNvPr id="7" name="Shape 2">
            <a:extLst>
              <a:ext uri="{FF2B5EF4-FFF2-40B4-BE49-F238E27FC236}">
                <a16:creationId xmlns:a16="http://schemas.microsoft.com/office/drawing/2014/main" id="{9B57FE32-F608-69FE-5057-8EE1DA6A77B6}"/>
              </a:ext>
            </a:extLst>
          </p:cNvPr>
          <p:cNvSpPr/>
          <p:nvPr/>
        </p:nvSpPr>
        <p:spPr>
          <a:xfrm>
            <a:off x="5169831" y="2750206"/>
            <a:ext cx="755736" cy="755736"/>
          </a:xfrm>
          <a:custGeom>
            <a:avLst/>
            <a:gdLst/>
            <a:ahLst/>
            <a:cxnLst/>
            <a:rect l="l" t="t" r="r" b="b"/>
            <a:pathLst>
              <a:path w="755736" h="755736">
                <a:moveTo>
                  <a:pt x="377868" y="0"/>
                </a:moveTo>
                <a:moveTo>
                  <a:pt x="377868" y="0"/>
                </a:moveTo>
                <a:cubicBezTo>
                  <a:pt x="586419" y="0"/>
                  <a:pt x="755736" y="169317"/>
                  <a:pt x="755736" y="377868"/>
                </a:cubicBezTo>
                <a:cubicBezTo>
                  <a:pt x="755736" y="586419"/>
                  <a:pt x="586419" y="755736"/>
                  <a:pt x="377868" y="755736"/>
                </a:cubicBezTo>
                <a:cubicBezTo>
                  <a:pt x="169317" y="755736"/>
                  <a:pt x="0" y="586419"/>
                  <a:pt x="0" y="377868"/>
                </a:cubicBezTo>
                <a:cubicBezTo>
                  <a:pt x="0" y="169317"/>
                  <a:pt x="169317" y="0"/>
                  <a:pt x="377868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289EC13C-6593-9522-58C4-3737F4929BB3}"/>
              </a:ext>
            </a:extLst>
          </p:cNvPr>
          <p:cNvSpPr/>
          <p:nvPr/>
        </p:nvSpPr>
        <p:spPr>
          <a:xfrm>
            <a:off x="5252716" y="2182914"/>
            <a:ext cx="887793" cy="887793"/>
          </a:xfrm>
          <a:custGeom>
            <a:avLst/>
            <a:gdLst/>
            <a:ahLst/>
            <a:cxnLst/>
            <a:rect l="l" t="t" r="r" b="b"/>
            <a:pathLst>
              <a:path w="887793" h="887793">
                <a:moveTo>
                  <a:pt x="443896" y="0"/>
                </a:moveTo>
                <a:moveTo>
                  <a:pt x="443896" y="0"/>
                </a:moveTo>
                <a:cubicBezTo>
                  <a:pt x="688890" y="0"/>
                  <a:pt x="887793" y="198903"/>
                  <a:pt x="887793" y="443896"/>
                </a:cubicBezTo>
                <a:cubicBezTo>
                  <a:pt x="887793" y="688890"/>
                  <a:pt x="688890" y="887793"/>
                  <a:pt x="443896" y="887793"/>
                </a:cubicBezTo>
                <a:cubicBezTo>
                  <a:pt x="198903" y="887793"/>
                  <a:pt x="0" y="688890"/>
                  <a:pt x="0" y="443896"/>
                </a:cubicBezTo>
                <a:cubicBezTo>
                  <a:pt x="0" y="198903"/>
                  <a:pt x="198903" y="0"/>
                  <a:pt x="443896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4">
            <a:extLst>
              <a:ext uri="{FF2B5EF4-FFF2-40B4-BE49-F238E27FC236}">
                <a16:creationId xmlns:a16="http://schemas.microsoft.com/office/drawing/2014/main" id="{7DD6AF6D-F3DC-2755-90F8-B7EAAB47FFC2}"/>
              </a:ext>
            </a:extLst>
          </p:cNvPr>
          <p:cNvSpPr/>
          <p:nvPr/>
        </p:nvSpPr>
        <p:spPr>
          <a:xfrm>
            <a:off x="4563656" y="1608559"/>
            <a:ext cx="1122667" cy="1122667"/>
          </a:xfrm>
          <a:custGeom>
            <a:avLst/>
            <a:gdLst/>
            <a:ahLst/>
            <a:cxnLst/>
            <a:rect l="l" t="t" r="r" b="b"/>
            <a:pathLst>
              <a:path w="1122667" h="1122667">
                <a:moveTo>
                  <a:pt x="561334" y="0"/>
                </a:moveTo>
                <a:moveTo>
                  <a:pt x="561334" y="0"/>
                </a:moveTo>
                <a:cubicBezTo>
                  <a:pt x="871142" y="0"/>
                  <a:pt x="1122667" y="251525"/>
                  <a:pt x="1122667" y="561334"/>
                </a:cubicBezTo>
                <a:cubicBezTo>
                  <a:pt x="1122667" y="871142"/>
                  <a:pt x="871142" y="1122667"/>
                  <a:pt x="561334" y="1122667"/>
                </a:cubicBezTo>
                <a:cubicBezTo>
                  <a:pt x="251525" y="1122667"/>
                  <a:pt x="0" y="871142"/>
                  <a:pt x="0" y="561334"/>
                </a:cubicBezTo>
                <a:cubicBezTo>
                  <a:pt x="0" y="251525"/>
                  <a:pt x="251525" y="0"/>
                  <a:pt x="561334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9614F77B-B3A7-519D-4C51-B7C5625EF13C}"/>
              </a:ext>
            </a:extLst>
          </p:cNvPr>
          <p:cNvSpPr/>
          <p:nvPr/>
        </p:nvSpPr>
        <p:spPr>
          <a:xfrm>
            <a:off x="3414742" y="1320059"/>
            <a:ext cx="1430147" cy="1430147"/>
          </a:xfrm>
          <a:custGeom>
            <a:avLst/>
            <a:gdLst/>
            <a:ahLst/>
            <a:cxnLst/>
            <a:rect l="l" t="t" r="r" b="b"/>
            <a:pathLst>
              <a:path w="1430147" h="1430147">
                <a:moveTo>
                  <a:pt x="715073" y="0"/>
                </a:moveTo>
                <a:moveTo>
                  <a:pt x="715073" y="0"/>
                </a:moveTo>
                <a:cubicBezTo>
                  <a:pt x="1109733" y="0"/>
                  <a:pt x="1430147" y="320414"/>
                  <a:pt x="1430147" y="715073"/>
                </a:cubicBezTo>
                <a:cubicBezTo>
                  <a:pt x="1430147" y="1109733"/>
                  <a:pt x="1109733" y="1430147"/>
                  <a:pt x="715073" y="1430147"/>
                </a:cubicBezTo>
                <a:cubicBezTo>
                  <a:pt x="320414" y="1430147"/>
                  <a:pt x="0" y="1109733"/>
                  <a:pt x="0" y="715073"/>
                </a:cubicBezTo>
                <a:cubicBezTo>
                  <a:pt x="0" y="320414"/>
                  <a:pt x="320414" y="0"/>
                  <a:pt x="715073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E8C0D62F-1FB7-8F42-0BD6-1C4CF84256B9}"/>
              </a:ext>
            </a:extLst>
          </p:cNvPr>
          <p:cNvSpPr/>
          <p:nvPr/>
        </p:nvSpPr>
        <p:spPr>
          <a:xfrm>
            <a:off x="3021276" y="2265761"/>
            <a:ext cx="1038181" cy="1038181"/>
          </a:xfrm>
          <a:custGeom>
            <a:avLst/>
            <a:gdLst/>
            <a:ahLst/>
            <a:cxnLst/>
            <a:rect l="l" t="t" r="r" b="b"/>
            <a:pathLst>
              <a:path w="1038181" h="1038181">
                <a:moveTo>
                  <a:pt x="519090" y="0"/>
                </a:moveTo>
                <a:moveTo>
                  <a:pt x="519090" y="0"/>
                </a:moveTo>
                <a:cubicBezTo>
                  <a:pt x="805584" y="0"/>
                  <a:pt x="1038181" y="232597"/>
                  <a:pt x="1038181" y="519090"/>
                </a:cubicBezTo>
                <a:cubicBezTo>
                  <a:pt x="1038181" y="805584"/>
                  <a:pt x="805584" y="1038181"/>
                  <a:pt x="519090" y="1038181"/>
                </a:cubicBezTo>
                <a:cubicBezTo>
                  <a:pt x="232597" y="1038181"/>
                  <a:pt x="0" y="805584"/>
                  <a:pt x="0" y="519090"/>
                </a:cubicBezTo>
                <a:cubicBezTo>
                  <a:pt x="0" y="232597"/>
                  <a:pt x="232597" y="0"/>
                  <a:pt x="519090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2F842526-3537-469A-12C1-D787A6160DE6}"/>
              </a:ext>
            </a:extLst>
          </p:cNvPr>
          <p:cNvSpPr/>
          <p:nvPr/>
        </p:nvSpPr>
        <p:spPr>
          <a:xfrm>
            <a:off x="3214394" y="2494695"/>
            <a:ext cx="582652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6130E82-7BB1-5B24-6654-050F6DDC6620}"/>
              </a:ext>
            </a:extLst>
          </p:cNvPr>
          <p:cNvSpPr/>
          <p:nvPr/>
        </p:nvSpPr>
        <p:spPr>
          <a:xfrm>
            <a:off x="3713297" y="1650065"/>
            <a:ext cx="815713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3155149E-5B4D-6AAA-2AD2-1C24F132CF61}"/>
              </a:ext>
            </a:extLst>
          </p:cNvPr>
          <p:cNvSpPr/>
          <p:nvPr/>
        </p:nvSpPr>
        <p:spPr>
          <a:xfrm>
            <a:off x="4830295" y="1862413"/>
            <a:ext cx="582652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EF51DBA6-3A17-6722-0722-FBC0BB943525}"/>
              </a:ext>
            </a:extLst>
          </p:cNvPr>
          <p:cNvSpPr/>
          <p:nvPr/>
        </p:nvSpPr>
        <p:spPr>
          <a:xfrm>
            <a:off x="5413948" y="2379961"/>
            <a:ext cx="582652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6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4EE38784-6678-9072-7D06-7E764AA726A0}"/>
              </a:ext>
            </a:extLst>
          </p:cNvPr>
          <p:cNvSpPr/>
          <p:nvPr/>
        </p:nvSpPr>
        <p:spPr>
          <a:xfrm>
            <a:off x="239824" y="984831"/>
            <a:ext cx="293430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Vấn đề hiệu năng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395ABAA6-F180-1E56-1767-D3372FE97A60}"/>
              </a:ext>
            </a:extLst>
          </p:cNvPr>
          <p:cNvSpPr/>
          <p:nvPr/>
        </p:nvSpPr>
        <p:spPr>
          <a:xfrm>
            <a:off x="239824" y="1479440"/>
            <a:ext cx="2930906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Single PostgreSQL gặp bottleneck với 100,000+ chuyến/ngày đa quốc gia.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FE111FC5-792E-E47C-94A8-A7C0FFF46047}"/>
              </a:ext>
            </a:extLst>
          </p:cNvPr>
          <p:cNvSpPr/>
          <p:nvPr/>
        </p:nvSpPr>
        <p:spPr>
          <a:xfrm>
            <a:off x="5969866" y="993038"/>
            <a:ext cx="293431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pháp sharding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149C2AD1-73BB-1038-2E32-5899BB9FAE02}"/>
              </a:ext>
            </a:extLst>
          </p:cNvPr>
          <p:cNvSpPr/>
          <p:nvPr/>
        </p:nvSpPr>
        <p:spPr>
          <a:xfrm>
            <a:off x="5969866" y="1479499"/>
            <a:ext cx="293431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Geographic Sharding theo longitude 105.0°E, phân chia VN-TH.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57FFD449-EE8C-7C85-04FB-07496EECCBA0}"/>
              </a:ext>
            </a:extLst>
          </p:cNvPr>
          <p:cNvSpPr/>
          <p:nvPr/>
        </p:nvSpPr>
        <p:spPr>
          <a:xfrm>
            <a:off x="239824" y="3113260"/>
            <a:ext cx="293430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Lý do chọn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D26A38EF-FD00-2F4C-EF5B-E1C556197DCF}"/>
              </a:ext>
            </a:extLst>
          </p:cNvPr>
          <p:cNvSpPr/>
          <p:nvPr/>
        </p:nvSpPr>
        <p:spPr>
          <a:xfrm>
            <a:off x="239824" y="3557871"/>
            <a:ext cx="2930906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Query locality hoàn hảo, phù hợp business, dễ mở rộng.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6E28BEF7-C735-E042-1268-700D5F987EC2}"/>
              </a:ext>
            </a:extLst>
          </p:cNvPr>
          <p:cNvSpPr/>
          <p:nvPr/>
        </p:nvSpPr>
        <p:spPr>
          <a:xfrm>
            <a:off x="5969866" y="3097073"/>
            <a:ext cx="293431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Kết quả đạt được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8">
            <a:extLst>
              <a:ext uri="{FF2B5EF4-FFF2-40B4-BE49-F238E27FC236}">
                <a16:creationId xmlns:a16="http://schemas.microsoft.com/office/drawing/2014/main" id="{19F1D027-09C3-E426-E976-D81E17C91645}"/>
              </a:ext>
            </a:extLst>
          </p:cNvPr>
          <p:cNvSpPr/>
          <p:nvPr/>
        </p:nvSpPr>
        <p:spPr>
          <a:xfrm>
            <a:off x="5969866" y="3557930"/>
            <a:ext cx="2934310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41% </a:t>
            </a: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latency, tăng gấp đôi throughput, 0% cross-shard queries.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50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Message Queue RabbitMQ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60191" y="1161333"/>
            <a:ext cx="8618101" cy="1666449"/>
          </a:xfrm>
          <a:custGeom>
            <a:avLst/>
            <a:gdLst/>
            <a:ahLst/>
            <a:cxnLst/>
            <a:rect l="l" t="t" r="r" b="b"/>
            <a:pathLst>
              <a:path w="8618101" h="1666449">
                <a:moveTo>
                  <a:pt x="0" y="1666449"/>
                </a:moveTo>
                <a:moveTo>
                  <a:pt x="0" y="1666449"/>
                </a:moveTo>
                <a:lnTo>
                  <a:pt x="0" y="0"/>
                </a:lnTo>
                <a:lnTo>
                  <a:pt x="8423890" y="0"/>
                </a:lnTo>
                <a:lnTo>
                  <a:pt x="8618101" y="179936"/>
                </a:lnTo>
                <a:lnTo>
                  <a:pt x="8618101" y="1666449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5049D5"/>
            </a:solidFill>
            <a:prstDash val="solid"/>
          </a:ln>
          <a:effectLst>
            <a:outerShdw blurRad="19050" dist="38100" dir="2700000" algn="bl" rotWithShape="0">
              <a:srgbClr val="5049D5">
                <a:alpha val="21176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3250884" y="1370917"/>
            <a:ext cx="0" cy="1247281"/>
          </a:xfrm>
          <a:custGeom>
            <a:avLst/>
            <a:gdLst/>
            <a:ahLst/>
            <a:cxnLst/>
            <a:rect l="l" t="t" r="r" b="b"/>
            <a:pathLst>
              <a:path h="1247281">
                <a:moveTo>
                  <a:pt x="0" y="0"/>
                </a:moveTo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w="9525">
            <a:solidFill>
              <a:srgbClr val="5049D5"/>
            </a:solidFill>
            <a:prstDash val="dash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5867557" y="1370917"/>
            <a:ext cx="0" cy="1247281"/>
          </a:xfrm>
          <a:custGeom>
            <a:avLst/>
            <a:gdLst/>
            <a:ahLst/>
            <a:cxnLst/>
            <a:rect l="l" t="t" r="r" b="b"/>
            <a:pathLst>
              <a:path h="1247281">
                <a:moveTo>
                  <a:pt x="0" y="0"/>
                </a:moveTo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w="9525">
            <a:solidFill>
              <a:srgbClr val="5049D5"/>
            </a:solidFill>
            <a:prstDash val="dash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265708" y="3041905"/>
            <a:ext cx="8618101" cy="1666449"/>
          </a:xfrm>
          <a:custGeom>
            <a:avLst/>
            <a:gdLst/>
            <a:ahLst/>
            <a:cxnLst/>
            <a:rect l="l" t="t" r="r" b="b"/>
            <a:pathLst>
              <a:path w="8618101" h="1666449">
                <a:moveTo>
                  <a:pt x="0" y="1666449"/>
                </a:moveTo>
                <a:moveTo>
                  <a:pt x="0" y="1666449"/>
                </a:moveTo>
                <a:lnTo>
                  <a:pt x="0" y="0"/>
                </a:lnTo>
                <a:lnTo>
                  <a:pt x="8423890" y="0"/>
                </a:lnTo>
                <a:lnTo>
                  <a:pt x="8618101" y="179936"/>
                </a:lnTo>
                <a:lnTo>
                  <a:pt x="8618101" y="1666449"/>
                </a:lnTo>
                <a:close/>
              </a:path>
            </a:pathLst>
          </a:custGeom>
          <a:solidFill>
            <a:srgbClr val="FFFFFF"/>
          </a:solidFill>
          <a:ln w="19050">
            <a:solidFill>
              <a:srgbClr val="5049D5"/>
            </a:solidFill>
            <a:prstDash val="solid"/>
          </a:ln>
          <a:effectLst>
            <a:outerShdw blurRad="19050" dist="38100" dir="2700000" algn="bl" rotWithShape="0">
              <a:srgbClr val="5049D5">
                <a:alpha val="21176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3255996" y="3251489"/>
            <a:ext cx="0" cy="1247281"/>
          </a:xfrm>
          <a:custGeom>
            <a:avLst/>
            <a:gdLst/>
            <a:ahLst/>
            <a:cxnLst/>
            <a:rect l="l" t="t" r="r" b="b"/>
            <a:pathLst>
              <a:path h="1247281">
                <a:moveTo>
                  <a:pt x="0" y="0"/>
                </a:moveTo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w="9525">
            <a:solidFill>
              <a:srgbClr val="5049D5"/>
            </a:solidFill>
            <a:prstDash val="dash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5872669" y="3251489"/>
            <a:ext cx="0" cy="1247281"/>
          </a:xfrm>
          <a:custGeom>
            <a:avLst/>
            <a:gdLst/>
            <a:ahLst/>
            <a:cxnLst/>
            <a:rect l="l" t="t" r="r" b="b"/>
            <a:pathLst>
              <a:path h="1247281">
                <a:moveTo>
                  <a:pt x="0" y="0"/>
                </a:moveTo>
                <a:moveTo>
                  <a:pt x="0" y="0"/>
                </a:moveTo>
                <a:lnTo>
                  <a:pt x="0" y="1247281"/>
                </a:lnTo>
              </a:path>
            </a:pathLst>
          </a:custGeom>
          <a:noFill/>
          <a:ln w="9525">
            <a:solidFill>
              <a:srgbClr val="5049D5"/>
            </a:solidFill>
            <a:prstDash val="dash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8"/>
          <p:cNvSpPr/>
          <p:nvPr/>
        </p:nvSpPr>
        <p:spPr>
          <a:xfrm>
            <a:off x="336760" y="1358415"/>
            <a:ext cx="2822506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Vấn đề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2" descr="https://oceandoc-ai.obs.ap-southeast-3.myhuaweicloud.com:443/image_1764509016877_Rhi1OA.jpg"/>
          <p:cNvPicPr>
            <a:picLocks noChangeAspect="1"/>
          </p:cNvPicPr>
          <p:nvPr/>
        </p:nvPicPr>
        <p:blipFill>
          <a:blip r:embed="rId6"/>
          <a:srcRect t="19888" b="19888"/>
          <a:stretch/>
        </p:blipFill>
        <p:spPr>
          <a:xfrm>
            <a:off x="3449139" y="1328754"/>
            <a:ext cx="2219344" cy="133160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36760" y="1643148"/>
            <a:ext cx="2822506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Trip creation bị block chờ Driver Service, gây tight coupling và không chịu được traffic spikes.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5959175" y="1358415"/>
            <a:ext cx="2821741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Giải pháp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 3" descr="https://oceandoc-ai.obs.ap-southeast-3.myhuaweicloud.com:443/image_1764509020669_8RA51m.jpg"/>
          <p:cNvPicPr>
            <a:picLocks noChangeAspect="1"/>
          </p:cNvPicPr>
          <p:nvPr/>
        </p:nvPicPr>
        <p:blipFill>
          <a:blip r:embed="rId7"/>
          <a:srcRect t="19888" b="19888"/>
          <a:stretch/>
        </p:blipFill>
        <p:spPr>
          <a:xfrm>
            <a:off x="3454251" y="3209327"/>
            <a:ext cx="2219344" cy="133160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959175" y="1643148"/>
            <a:ext cx="282174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Asynchronous messaging với RabbitMQ để decouple Trip Service và Driver Service.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336760" y="3238987"/>
            <a:ext cx="2827618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Lý do chọn RabbitMQ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36760" y="3523721"/>
            <a:ext cx="2827618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Phù hợp quy mô, đơn giản, reliable delivery, trade-off là eventual consistency.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5965051" y="3238987"/>
            <a:ext cx="2821741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Reliability Patterns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5965051" y="3523721"/>
            <a:ext cx="282174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Publisher confirms, retry với exponential backoff, Dead Letter Queue, dynamic scaling.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Read Replicas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901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304842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504386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2409655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6105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56631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8282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73346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84831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Vấn đề hiệu suất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https://oceandoc-ai.obs.ap-southeast-3.myhuaweicloud.com:443/image_1764509017729_LqLXwJ.jpg"/>
          <p:cNvPicPr>
            <a:picLocks noChangeAspect="1"/>
          </p:cNvPicPr>
          <p:nvPr/>
        </p:nvPicPr>
        <p:blipFill>
          <a:blip r:embed="rId6"/>
          <a:srcRect t="10000" b="10000"/>
          <a:stretch/>
        </p:blipFill>
        <p:spPr>
          <a:xfrm>
            <a:off x="484632" y="3348104"/>
            <a:ext cx="1875434" cy="149961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4831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Bottleneck với 5,000 reads/s, P99 latency 20ms trên single Redis instance.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615405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Giải pháp CQRS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3" descr="https://oceandoc-ai.obs.ap-southeast-3.myhuaweicloud.com:443/image_1764509020870_yyJXCn.jpg"/>
          <p:cNvPicPr>
            <a:picLocks noChangeAspect="1"/>
          </p:cNvPicPr>
          <p:nvPr/>
        </p:nvPicPr>
        <p:blipFill>
          <a:blip r:embed="rId7"/>
          <a:srcRect t="10000" b="10000"/>
          <a:stretch/>
        </p:blipFill>
        <p:spPr>
          <a:xfrm>
            <a:off x="2648705" y="3348104"/>
            <a:ext cx="1875434" cy="149961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615405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Tách biệt read/write paths, writes đến Master, reads đến Replica.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4755452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Lý do chọn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 4" descr="https://oceandoc-ai.obs.ap-southeast-3.myhuaweicloud.com:443/image_1764509023656_bqFBp9.jpg"/>
          <p:cNvPicPr>
            <a:picLocks noChangeAspect="1"/>
          </p:cNvPicPr>
          <p:nvPr/>
        </p:nvPicPr>
        <p:blipFill>
          <a:blip r:embed="rId8"/>
          <a:srcRect t="10000" b="10000"/>
          <a:stretch/>
        </p:blipFill>
        <p:spPr>
          <a:xfrm>
            <a:off x="4812778" y="3348104"/>
            <a:ext cx="1875434" cy="149961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755452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Giảm 71% tải Master, dễ mở rộng, chấp nhận độ trễ 10ms.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886026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Tối ưu hóa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5" descr="https://oceandoc-ai.obs.ap-southeast-3.myhuaweicloud.com:443/image_1764509027187_giTWWA.jpg"/>
          <p:cNvPicPr>
            <a:picLocks noChangeAspect="1"/>
          </p:cNvPicPr>
          <p:nvPr/>
        </p:nvPicPr>
        <p:blipFill>
          <a:blip r:embed="rId9"/>
          <a:srcRect t="10000" b="10000"/>
          <a:stretch/>
        </p:blipFill>
        <p:spPr>
          <a:xfrm>
            <a:off x="6976851" y="3348104"/>
            <a:ext cx="1875434" cy="149961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886026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Pipeline batch operations, tránh KEYS command, routing với @Qualifier.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Kubernetes Scaling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4690102" y="2386557"/>
            <a:ext cx="1279870" cy="127987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3458141" y="2726641"/>
            <a:ext cx="1296296" cy="129629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4028" y="1507894"/>
            <a:ext cx="1247019" cy="1258243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319820" y="1120563"/>
            <a:ext cx="1263445" cy="1263445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 rot="5400000">
            <a:off x="4319820" y="1120563"/>
            <a:ext cx="1263445" cy="1263445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3"/>
          <p:cNvSpPr/>
          <p:nvPr/>
        </p:nvSpPr>
        <p:spPr>
          <a:xfrm>
            <a:off x="258693" y="93911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Horizontal Pod Autoscaler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4"/>
          <p:cNvSpPr/>
          <p:nvPr/>
        </p:nvSpPr>
        <p:spPr>
          <a:xfrm>
            <a:off x="253537" y="1370708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Tự động mở rộng từ 2-10 pod dựa trên CPU 70%, tiết kiệm 60% tài nguyên.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5"/>
          <p:cNvSpPr/>
          <p:nvPr/>
        </p:nvSpPr>
        <p:spPr>
          <a:xfrm>
            <a:off x="6002866" y="939111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PodDisruptionBudget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6"/>
          <p:cNvSpPr/>
          <p:nvPr/>
        </p:nvSpPr>
        <p:spPr>
          <a:xfrm>
            <a:off x="6002866" y="1370686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Đảm bảo minAvailable=1, ngăn ngừa sự cố toàn bộ hệ thống.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7"/>
          <p:cNvSpPr/>
          <p:nvPr/>
        </p:nvSpPr>
        <p:spPr>
          <a:xfrm>
            <a:off x="258693" y="317116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Resource Requests/Limits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253537" y="3595443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Cấu hình tài nguyên phù hợp cho từng dịch vụ.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6002866" y="3171139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Readiness/Liveness Probes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6002866" y="3595443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Phát hiện lỗi nhanh chóng, đảm bảo khả năng phục hồi.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 Mesh Linkerd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790" y="3068291"/>
            <a:ext cx="941142" cy="588214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4500745" y="3569818"/>
            <a:ext cx="0" cy="1573618"/>
          </a:xfrm>
          <a:custGeom>
            <a:avLst/>
            <a:gdLst/>
            <a:ahLst/>
            <a:cxnLst/>
            <a:rect l="l" t="t" r="r" b="b"/>
            <a:pathLst>
              <a:path h="1573618">
                <a:moveTo>
                  <a:pt x="0" y="0"/>
                </a:moveTo>
                <a:moveTo>
                  <a:pt x="0" y="0"/>
                </a:moveTo>
                <a:lnTo>
                  <a:pt x="0" y="1573618"/>
                </a:lnTo>
              </a:path>
            </a:pathLst>
          </a:custGeom>
          <a:noFill/>
          <a:ln w="85725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0908" y="3028123"/>
            <a:ext cx="941142" cy="58821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9836" y="1948840"/>
            <a:ext cx="941142" cy="588214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4566992" y="2456192"/>
            <a:ext cx="0" cy="2687243"/>
          </a:xfrm>
          <a:custGeom>
            <a:avLst/>
            <a:gdLst/>
            <a:ahLst/>
            <a:cxnLst/>
            <a:rect l="l" t="t" r="r" b="b"/>
            <a:pathLst>
              <a:path h="2687243">
                <a:moveTo>
                  <a:pt x="0" y="0"/>
                </a:moveTo>
                <a:moveTo>
                  <a:pt x="0" y="0"/>
                </a:moveTo>
                <a:lnTo>
                  <a:pt x="0" y="2687243"/>
                </a:lnTo>
              </a:path>
            </a:pathLst>
          </a:custGeom>
          <a:noFill/>
          <a:ln w="85725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954" y="1908672"/>
            <a:ext cx="941142" cy="588214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647248" y="2460904"/>
            <a:ext cx="941142" cy="588214"/>
          </a:xfrm>
          <a:prstGeom prst="rect">
            <a:avLst/>
          </a:prstGeom>
        </p:spPr>
      </p:pic>
      <p:sp>
        <p:nvSpPr>
          <p:cNvPr id="13" name="Shape 4"/>
          <p:cNvSpPr/>
          <p:nvPr/>
        </p:nvSpPr>
        <p:spPr>
          <a:xfrm>
            <a:off x="4701528" y="2955289"/>
            <a:ext cx="0" cy="2188146"/>
          </a:xfrm>
          <a:custGeom>
            <a:avLst/>
            <a:gdLst/>
            <a:ahLst/>
            <a:cxnLst/>
            <a:rect l="l" t="t" r="r" b="b"/>
            <a:pathLst>
              <a:path h="2188146">
                <a:moveTo>
                  <a:pt x="0" y="0"/>
                </a:moveTo>
                <a:moveTo>
                  <a:pt x="0" y="0"/>
                </a:moveTo>
                <a:lnTo>
                  <a:pt x="0" y="2188146"/>
                </a:lnTo>
              </a:path>
            </a:pathLst>
          </a:custGeom>
          <a:noFill/>
          <a:ln w="857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641366" y="2420736"/>
            <a:ext cx="941142" cy="588214"/>
          </a:xfrm>
          <a:prstGeom prst="rect">
            <a:avLst/>
          </a:prstGeom>
        </p:spPr>
      </p:pic>
      <p:pic>
        <p:nvPicPr>
          <p:cNvPr id="1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576136" y="1296163"/>
            <a:ext cx="941142" cy="588214"/>
          </a:xfrm>
          <a:prstGeom prst="rect">
            <a:avLst/>
          </a:prstGeom>
        </p:spPr>
      </p:pic>
      <p:sp>
        <p:nvSpPr>
          <p:cNvPr id="16" name="Shape 5"/>
          <p:cNvSpPr/>
          <p:nvPr/>
        </p:nvSpPr>
        <p:spPr>
          <a:xfrm>
            <a:off x="4630416" y="1789803"/>
            <a:ext cx="0" cy="3353632"/>
          </a:xfrm>
          <a:custGeom>
            <a:avLst/>
            <a:gdLst/>
            <a:ahLst/>
            <a:cxnLst/>
            <a:rect l="l" t="t" r="r" b="b"/>
            <a:pathLst>
              <a:path h="3353632">
                <a:moveTo>
                  <a:pt x="0" y="0"/>
                </a:moveTo>
                <a:moveTo>
                  <a:pt x="0" y="0"/>
                </a:moveTo>
                <a:lnTo>
                  <a:pt x="0" y="3353632"/>
                </a:lnTo>
              </a:path>
            </a:pathLst>
          </a:custGeom>
          <a:noFill/>
          <a:ln w="857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570254" y="1255995"/>
            <a:ext cx="941142" cy="588214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4722374" y="1287019"/>
            <a:ext cx="53683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7"/>
          <p:cNvSpPr/>
          <p:nvPr/>
        </p:nvSpPr>
        <p:spPr>
          <a:xfrm>
            <a:off x="3936483" y="1954392"/>
            <a:ext cx="53683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8"/>
          <p:cNvSpPr/>
          <p:nvPr/>
        </p:nvSpPr>
        <p:spPr>
          <a:xfrm>
            <a:off x="4837319" y="2457312"/>
            <a:ext cx="53683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9"/>
          <p:cNvSpPr/>
          <p:nvPr/>
        </p:nvSpPr>
        <p:spPr>
          <a:xfrm>
            <a:off x="3839907" y="3055555"/>
            <a:ext cx="536830" cy="53949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7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0"/>
          <p:cNvSpPr/>
          <p:nvPr/>
        </p:nvSpPr>
        <p:spPr>
          <a:xfrm>
            <a:off x="5422711" y="1302270"/>
            <a:ext cx="349646" cy="0"/>
          </a:xfrm>
          <a:custGeom>
            <a:avLst/>
            <a:gdLst/>
            <a:ahLst/>
            <a:cxnLst/>
            <a:rect l="l" t="t" r="r" b="b"/>
            <a:pathLst>
              <a:path w="349646">
                <a:moveTo>
                  <a:pt x="0" y="0"/>
                </a:moveTo>
                <a:moveTo>
                  <a:pt x="0" y="0"/>
                </a:moveTo>
                <a:lnTo>
                  <a:pt x="349646" y="0"/>
                </a:lnTo>
              </a:path>
            </a:pathLst>
          </a:custGeom>
          <a:noFill/>
          <a:ln w="9525">
            <a:solidFill>
              <a:srgbClr val="5049D5"/>
            </a:solidFill>
            <a:prstDash val="dash"/>
            <a:headEnd type="none"/>
            <a:tailEnd type="arrow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11"/>
          <p:cNvSpPr/>
          <p:nvPr/>
        </p:nvSpPr>
        <p:spPr>
          <a:xfrm>
            <a:off x="5526422" y="2460310"/>
            <a:ext cx="349646" cy="0"/>
          </a:xfrm>
          <a:custGeom>
            <a:avLst/>
            <a:gdLst/>
            <a:ahLst/>
            <a:cxnLst/>
            <a:rect l="l" t="t" r="r" b="b"/>
            <a:pathLst>
              <a:path w="349646">
                <a:moveTo>
                  <a:pt x="0" y="0"/>
                </a:moveTo>
                <a:moveTo>
                  <a:pt x="0" y="0"/>
                </a:moveTo>
                <a:lnTo>
                  <a:pt x="349646" y="0"/>
                </a:lnTo>
              </a:path>
            </a:pathLst>
          </a:custGeom>
          <a:noFill/>
          <a:ln w="9525">
            <a:solidFill>
              <a:srgbClr val="5049D5"/>
            </a:solidFill>
            <a:prstDash val="dash"/>
            <a:headEnd type="none"/>
            <a:tailEnd type="arrow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2"/>
          <p:cNvSpPr/>
          <p:nvPr/>
        </p:nvSpPr>
        <p:spPr>
          <a:xfrm>
            <a:off x="3433679" y="1948840"/>
            <a:ext cx="349646" cy="0"/>
          </a:xfrm>
          <a:custGeom>
            <a:avLst/>
            <a:gdLst/>
            <a:ahLst/>
            <a:cxnLst/>
            <a:rect l="l" t="t" r="r" b="b"/>
            <a:pathLst>
              <a:path w="349646">
                <a:moveTo>
                  <a:pt x="0" y="0"/>
                </a:moveTo>
                <a:moveTo>
                  <a:pt x="0" y="0"/>
                </a:moveTo>
                <a:lnTo>
                  <a:pt x="349646" y="0"/>
                </a:lnTo>
              </a:path>
            </a:pathLst>
          </a:custGeom>
          <a:noFill/>
          <a:ln w="9525">
            <a:solidFill>
              <a:srgbClr val="5196FF"/>
            </a:solidFill>
            <a:prstDash val="dash"/>
            <a:headEnd type="arrow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3"/>
          <p:cNvSpPr/>
          <p:nvPr/>
        </p:nvSpPr>
        <p:spPr>
          <a:xfrm>
            <a:off x="3345871" y="3077435"/>
            <a:ext cx="349646" cy="0"/>
          </a:xfrm>
          <a:custGeom>
            <a:avLst/>
            <a:gdLst/>
            <a:ahLst/>
            <a:cxnLst/>
            <a:rect l="l" t="t" r="r" b="b"/>
            <a:pathLst>
              <a:path w="349646">
                <a:moveTo>
                  <a:pt x="0" y="0"/>
                </a:moveTo>
                <a:moveTo>
                  <a:pt x="0" y="0"/>
                </a:moveTo>
                <a:lnTo>
                  <a:pt x="349646" y="0"/>
                </a:lnTo>
              </a:path>
            </a:pathLst>
          </a:custGeom>
          <a:noFill/>
          <a:ln w="9525">
            <a:solidFill>
              <a:srgbClr val="5196FF"/>
            </a:solidFill>
            <a:prstDash val="dash"/>
            <a:headEnd type="arrow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4"/>
          <p:cNvSpPr/>
          <p:nvPr/>
        </p:nvSpPr>
        <p:spPr>
          <a:xfrm>
            <a:off x="338297" y="1048839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Vấn đề quan sát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15"/>
          <p:cNvSpPr/>
          <p:nvPr/>
        </p:nvSpPr>
        <p:spPr>
          <a:xfrm>
            <a:off x="384017" y="1443860"/>
            <a:ext cx="297180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Thiếu visibility về service-to-service latency, error rates, và traffic patterns.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16"/>
          <p:cNvSpPr/>
          <p:nvPr/>
        </p:nvSpPr>
        <p:spPr>
          <a:xfrm>
            <a:off x="5858749" y="783652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pháp Linkerd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17"/>
          <p:cNvSpPr/>
          <p:nvPr/>
        </p:nvSpPr>
        <p:spPr>
          <a:xfrm>
            <a:off x="5858749" y="1178651"/>
            <a:ext cx="297180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Service mesh cho observability và security với mTLS tự động.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18"/>
          <p:cNvSpPr/>
          <p:nvPr/>
        </p:nvSpPr>
        <p:spPr>
          <a:xfrm>
            <a:off x="338297" y="2832833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Lý do chọn Linkerd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19"/>
          <p:cNvSpPr/>
          <p:nvPr/>
        </p:nvSpPr>
        <p:spPr>
          <a:xfrm>
            <a:off x="384017" y="3202251"/>
            <a:ext cx="297180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Nhẹ (10-20MB), đơn giản, có sẵn dashboard Grafana.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20"/>
          <p:cNvSpPr/>
          <p:nvPr/>
        </p:nvSpPr>
        <p:spPr>
          <a:xfrm>
            <a:off x="5943231" y="225264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Tính năng chính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21"/>
          <p:cNvSpPr/>
          <p:nvPr/>
        </p:nvSpPr>
        <p:spPr>
          <a:xfrm>
            <a:off x="5943231" y="2622064"/>
            <a:ext cx="297180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mTLS tự động, metrics thành công/độ trễ, topology trực quan.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Circuit Breaker &amp; Retry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https://oceandoc-ai.obs.ap-southeast-3.myhuaweicloud.com:443/image_1764509023906_ypbjbj.jpg"/>
          <p:cNvPicPr>
            <a:picLocks noChangeAspect="1"/>
          </p:cNvPicPr>
          <p:nvPr/>
        </p:nvPicPr>
        <p:blipFill>
          <a:blip r:embed="rId6"/>
          <a:srcRect t="9839" b="9839"/>
          <a:stretch/>
        </p:blipFill>
        <p:spPr>
          <a:xfrm>
            <a:off x="270229" y="1083996"/>
            <a:ext cx="1994265" cy="1595412"/>
          </a:xfrm>
          <a:prstGeom prst="rect">
            <a:avLst/>
          </a:prstGeom>
        </p:spPr>
      </p:pic>
      <p:pic>
        <p:nvPicPr>
          <p:cNvPr id="7" name="Image 3" descr="https://oceandoc-ai.obs.ap-southeast-3.myhuaweicloud.com:443/image_1764509027422_Rfndqy.jpg"/>
          <p:cNvPicPr>
            <a:picLocks noChangeAspect="1"/>
          </p:cNvPicPr>
          <p:nvPr/>
        </p:nvPicPr>
        <p:blipFill>
          <a:blip r:embed="rId7"/>
          <a:srcRect t="9839" b="9839"/>
          <a:stretch/>
        </p:blipFill>
        <p:spPr>
          <a:xfrm>
            <a:off x="2473278" y="1083996"/>
            <a:ext cx="1994265" cy="1595412"/>
          </a:xfrm>
          <a:prstGeom prst="rect">
            <a:avLst/>
          </a:prstGeom>
        </p:spPr>
      </p:pic>
      <p:pic>
        <p:nvPicPr>
          <p:cNvPr id="8" name="Image 4" descr="https://oceandoc-ai.obs.ap-southeast-3.myhuaweicloud.com:443/image_1764509031040_VAHuq3.jpg"/>
          <p:cNvPicPr>
            <a:picLocks noChangeAspect="1"/>
          </p:cNvPicPr>
          <p:nvPr/>
        </p:nvPicPr>
        <p:blipFill>
          <a:blip r:embed="rId8"/>
          <a:srcRect t="9839" b="9839"/>
          <a:stretch/>
        </p:blipFill>
        <p:spPr>
          <a:xfrm>
            <a:off x="4676328" y="1083996"/>
            <a:ext cx="1994265" cy="1595412"/>
          </a:xfrm>
          <a:prstGeom prst="rect">
            <a:avLst/>
          </a:prstGeom>
        </p:spPr>
      </p:pic>
      <p:pic>
        <p:nvPicPr>
          <p:cNvPr id="9" name="Image 5" descr="https://oceandoc-ai.obs.ap-southeast-3.myhuaweicloud.com:443/image_1764509034100_a0LvCe.jpg"/>
          <p:cNvPicPr>
            <a:picLocks noChangeAspect="1"/>
          </p:cNvPicPr>
          <p:nvPr/>
        </p:nvPicPr>
        <p:blipFill>
          <a:blip r:embed="rId9"/>
          <a:srcRect t="9839" b="9839"/>
          <a:stretch/>
        </p:blipFill>
        <p:spPr>
          <a:xfrm>
            <a:off x="6879378" y="1083996"/>
            <a:ext cx="1994265" cy="1595412"/>
          </a:xfrm>
          <a:prstGeom prst="rect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1056675" y="246134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3"/>
          <p:cNvSpPr/>
          <p:nvPr/>
        </p:nvSpPr>
        <p:spPr>
          <a:xfrm>
            <a:off x="1022776" y="2416002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4"/>
          <p:cNvSpPr/>
          <p:nvPr/>
        </p:nvSpPr>
        <p:spPr>
          <a:xfrm>
            <a:off x="3259725" y="246134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5"/>
          <p:cNvSpPr/>
          <p:nvPr/>
        </p:nvSpPr>
        <p:spPr>
          <a:xfrm>
            <a:off x="5462775" y="246134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6"/>
          <p:cNvSpPr/>
          <p:nvPr/>
        </p:nvSpPr>
        <p:spPr>
          <a:xfrm>
            <a:off x="5428875" y="2416002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7"/>
          <p:cNvSpPr/>
          <p:nvPr/>
        </p:nvSpPr>
        <p:spPr>
          <a:xfrm>
            <a:off x="7665824" y="2461348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3225826" y="2416002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7631925" y="2416002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70229" y="3107772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Vấn đề cascading failures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270229" y="3471122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Khi một service chậm, toàn hệ thống bị ảnh hưởng do timeout và thread pool exhausted.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2473278" y="3107772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Giải pháp Resilience4j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2473278" y="3471122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Áp dụng circuit breaker pattern với retry và fallback để ngăn lỗi lan truyền.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4676328" y="3107772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Cấu hình tối ưu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5"/>
          <p:cNvSpPr/>
          <p:nvPr/>
        </p:nvSpPr>
        <p:spPr>
          <a:xfrm>
            <a:off x="4676328" y="3471122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Failure rate 50%, wait 10s, retry 3 lần với exponential backoff.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6879378" y="3107772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Kết quả đạt được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7"/>
          <p:cNvSpPr/>
          <p:nvPr/>
        </p:nvSpPr>
        <p:spPr>
          <a:xfrm>
            <a:off x="6879378" y="3471122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Fast-fail 10ms thay vì 30s timeout, tự phục hồi và duy trì trải nghiệm người dùng.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Load Testing k6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89857" y="1001727"/>
            <a:ext cx="8164286" cy="0"/>
          </a:xfrm>
          <a:custGeom>
            <a:avLst/>
            <a:gdLst/>
            <a:ahLst/>
            <a:cxnLst/>
            <a:rect l="l" t="t" r="r" b="b"/>
            <a:pathLst>
              <a:path w="8164286">
                <a:moveTo>
                  <a:pt x="0" y="0"/>
                </a:moveTo>
                <a:moveTo>
                  <a:pt x="0" y="0"/>
                </a:moveTo>
                <a:lnTo>
                  <a:pt x="8164286" y="0"/>
                </a:lnTo>
              </a:path>
            </a:pathLst>
          </a:custGeom>
          <a:noFill/>
          <a:ln w="190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416" y="768754"/>
            <a:ext cx="1301272" cy="539098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386" y="1366180"/>
            <a:ext cx="1917542" cy="3189051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528470" y="4041909"/>
            <a:ext cx="838796" cy="313151"/>
          </a:xfrm>
          <a:custGeom>
            <a:avLst/>
            <a:gdLst/>
            <a:ahLst/>
            <a:cxnLst/>
            <a:rect l="l" t="t" r="r" b="b"/>
            <a:pathLst>
              <a:path w="838796" h="313151">
                <a:moveTo>
                  <a:pt x="156575" y="0"/>
                </a:moveTo>
                <a:moveTo>
                  <a:pt x="156575" y="0"/>
                </a:moveTo>
                <a:lnTo>
                  <a:pt x="682221" y="0"/>
                </a:lnTo>
                <a:quadBezTo>
                  <a:pt x="838796" y="0"/>
                  <a:pt x="838796" y="156575"/>
                </a:quadBezTo>
                <a:lnTo>
                  <a:pt x="838796" y="156575"/>
                </a:lnTo>
                <a:quadBezTo>
                  <a:pt x="838796" y="313151"/>
                  <a:pt x="682221" y="313151"/>
                </a:quadBezTo>
                <a:lnTo>
                  <a:pt x="156575" y="313151"/>
                </a:lnTo>
                <a:quadBezTo>
                  <a:pt x="0" y="313151"/>
                  <a:pt x="0" y="156575"/>
                </a:quadBezTo>
                <a:lnTo>
                  <a:pt x="0" y="156575"/>
                </a:lnTo>
                <a:quadBezTo>
                  <a:pt x="0" y="0"/>
                  <a:pt x="156575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4"/>
          <p:cNvSpPr/>
          <p:nvPr/>
        </p:nvSpPr>
        <p:spPr>
          <a:xfrm>
            <a:off x="625092" y="3942452"/>
            <a:ext cx="645553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5"/>
          <p:cNvSpPr/>
          <p:nvPr/>
        </p:nvSpPr>
        <p:spPr>
          <a:xfrm>
            <a:off x="574311" y="2295077"/>
            <a:ext cx="1800616" cy="0"/>
          </a:xfrm>
          <a:custGeom>
            <a:avLst/>
            <a:gdLst/>
            <a:ahLst/>
            <a:cxnLst/>
            <a:rect l="l" t="t" r="r" b="b"/>
            <a:pathLst>
              <a:path w="1800616">
                <a:moveTo>
                  <a:pt x="0" y="0"/>
                </a:moveTo>
                <a:moveTo>
                  <a:pt x="0" y="0"/>
                </a:moveTo>
                <a:lnTo>
                  <a:pt x="1800616" y="0"/>
                </a:lnTo>
              </a:path>
            </a:pathLst>
          </a:custGeom>
          <a:noFill/>
          <a:ln w="9525">
            <a:solidFill>
              <a:srgbClr val="5049D5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2561282" y="1366180"/>
            <a:ext cx="1917542" cy="3189051"/>
          </a:xfrm>
          <a:custGeom>
            <a:avLst/>
            <a:gdLst/>
            <a:ahLst/>
            <a:cxnLst/>
            <a:rect l="l" t="t" r="r" b="b"/>
            <a:pathLst>
              <a:path w="1917542" h="3189051">
                <a:moveTo>
                  <a:pt x="137206" y="0"/>
                </a:moveTo>
                <a:moveTo>
                  <a:pt x="137206" y="0"/>
                </a:moveTo>
                <a:lnTo>
                  <a:pt x="1780335" y="0"/>
                </a:lnTo>
                <a:quadBezTo>
                  <a:pt x="1917542" y="0"/>
                  <a:pt x="1917542" y="153991"/>
                </a:quadBezTo>
                <a:lnTo>
                  <a:pt x="1917542" y="3035060"/>
                </a:lnTo>
                <a:quadBezTo>
                  <a:pt x="1917542" y="3189051"/>
                  <a:pt x="1780335" y="3189051"/>
                </a:quadBezTo>
                <a:lnTo>
                  <a:pt x="137206" y="3189051"/>
                </a:lnTo>
                <a:quadBezTo>
                  <a:pt x="0" y="3189051"/>
                  <a:pt x="0" y="3035060"/>
                </a:quadBezTo>
                <a:lnTo>
                  <a:pt x="0" y="153991"/>
                </a:lnTo>
                <a:quadBezTo>
                  <a:pt x="0" y="0"/>
                  <a:pt x="137206" y="0"/>
                </a:quadBezTo>
                <a:close/>
              </a:path>
            </a:pathLst>
          </a:custGeom>
          <a:solidFill>
            <a:srgbClr val="5049D5"/>
          </a:solidFill>
          <a:ln w="9525">
            <a:solidFill>
              <a:srgbClr val="5049D5">
                <a:alpha val="45882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7"/>
          <p:cNvSpPr/>
          <p:nvPr/>
        </p:nvSpPr>
        <p:spPr>
          <a:xfrm>
            <a:off x="2632365" y="4041909"/>
            <a:ext cx="838796" cy="313151"/>
          </a:xfrm>
          <a:custGeom>
            <a:avLst/>
            <a:gdLst/>
            <a:ahLst/>
            <a:cxnLst/>
            <a:rect l="l" t="t" r="r" b="b"/>
            <a:pathLst>
              <a:path w="838796" h="313151">
                <a:moveTo>
                  <a:pt x="156575" y="0"/>
                </a:moveTo>
                <a:moveTo>
                  <a:pt x="156575" y="0"/>
                </a:moveTo>
                <a:lnTo>
                  <a:pt x="682221" y="0"/>
                </a:lnTo>
                <a:quadBezTo>
                  <a:pt x="838796" y="0"/>
                  <a:pt x="838796" y="156575"/>
                </a:quadBezTo>
                <a:lnTo>
                  <a:pt x="838796" y="156575"/>
                </a:lnTo>
                <a:quadBezTo>
                  <a:pt x="838796" y="313151"/>
                  <a:pt x="682221" y="313151"/>
                </a:quadBezTo>
                <a:lnTo>
                  <a:pt x="156575" y="313151"/>
                </a:lnTo>
                <a:quadBezTo>
                  <a:pt x="0" y="313151"/>
                  <a:pt x="0" y="156575"/>
                </a:quadBezTo>
                <a:lnTo>
                  <a:pt x="0" y="156575"/>
                </a:lnTo>
                <a:quadBezTo>
                  <a:pt x="0" y="0"/>
                  <a:pt x="156575" y="0"/>
                </a:quad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728987" y="3942452"/>
            <a:ext cx="645553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9"/>
          <p:cNvSpPr/>
          <p:nvPr/>
        </p:nvSpPr>
        <p:spPr>
          <a:xfrm>
            <a:off x="2678207" y="2295077"/>
            <a:ext cx="1800616" cy="0"/>
          </a:xfrm>
          <a:custGeom>
            <a:avLst/>
            <a:gdLst/>
            <a:ahLst/>
            <a:cxnLst/>
            <a:rect l="l" t="t" r="r" b="b"/>
            <a:pathLst>
              <a:path w="1800616">
                <a:moveTo>
                  <a:pt x="0" y="0"/>
                </a:moveTo>
                <a:moveTo>
                  <a:pt x="0" y="0"/>
                </a:moveTo>
                <a:lnTo>
                  <a:pt x="1800616" y="0"/>
                </a:lnTo>
              </a:path>
            </a:pathLst>
          </a:custGeom>
          <a:noFill/>
          <a:ln w="9525">
            <a:solidFill>
              <a:srgbClr val="FFFFFF">
                <a:alpha val="29020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177" y="1366180"/>
            <a:ext cx="1917542" cy="3189051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4736261" y="4041909"/>
            <a:ext cx="838796" cy="313151"/>
          </a:xfrm>
          <a:custGeom>
            <a:avLst/>
            <a:gdLst/>
            <a:ahLst/>
            <a:cxnLst/>
            <a:rect l="l" t="t" r="r" b="b"/>
            <a:pathLst>
              <a:path w="838796" h="313151">
                <a:moveTo>
                  <a:pt x="156575" y="0"/>
                </a:moveTo>
                <a:moveTo>
                  <a:pt x="156575" y="0"/>
                </a:moveTo>
                <a:lnTo>
                  <a:pt x="682221" y="0"/>
                </a:lnTo>
                <a:quadBezTo>
                  <a:pt x="838796" y="0"/>
                  <a:pt x="838796" y="156575"/>
                </a:quadBezTo>
                <a:lnTo>
                  <a:pt x="838796" y="156575"/>
                </a:lnTo>
                <a:quadBezTo>
                  <a:pt x="838796" y="313151"/>
                  <a:pt x="682221" y="313151"/>
                </a:quadBezTo>
                <a:lnTo>
                  <a:pt x="156575" y="313151"/>
                </a:lnTo>
                <a:quadBezTo>
                  <a:pt x="0" y="313151"/>
                  <a:pt x="0" y="156575"/>
                </a:quadBezTo>
                <a:lnTo>
                  <a:pt x="0" y="156575"/>
                </a:lnTo>
                <a:quadBezTo>
                  <a:pt x="0" y="0"/>
                  <a:pt x="156575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4832883" y="3942452"/>
            <a:ext cx="645553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4782102" y="2295077"/>
            <a:ext cx="1800616" cy="0"/>
          </a:xfrm>
          <a:custGeom>
            <a:avLst/>
            <a:gdLst/>
            <a:ahLst/>
            <a:cxnLst/>
            <a:rect l="l" t="t" r="r" b="b"/>
            <a:pathLst>
              <a:path w="1800616">
                <a:moveTo>
                  <a:pt x="0" y="0"/>
                </a:moveTo>
                <a:moveTo>
                  <a:pt x="0" y="0"/>
                </a:moveTo>
                <a:lnTo>
                  <a:pt x="1800616" y="0"/>
                </a:lnTo>
              </a:path>
            </a:pathLst>
          </a:custGeom>
          <a:noFill/>
          <a:ln w="9525">
            <a:solidFill>
              <a:srgbClr val="5049D5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072" y="1366180"/>
            <a:ext cx="1917542" cy="3189051"/>
          </a:xfrm>
          <a:prstGeom prst="rect">
            <a:avLst/>
          </a:prstGeom>
        </p:spPr>
      </p:pic>
      <p:sp>
        <p:nvSpPr>
          <p:cNvPr id="21" name="Shape 13"/>
          <p:cNvSpPr/>
          <p:nvPr/>
        </p:nvSpPr>
        <p:spPr>
          <a:xfrm>
            <a:off x="6840156" y="4041909"/>
            <a:ext cx="838796" cy="313151"/>
          </a:xfrm>
          <a:custGeom>
            <a:avLst/>
            <a:gdLst/>
            <a:ahLst/>
            <a:cxnLst/>
            <a:rect l="l" t="t" r="r" b="b"/>
            <a:pathLst>
              <a:path w="838796" h="313151">
                <a:moveTo>
                  <a:pt x="156575" y="0"/>
                </a:moveTo>
                <a:moveTo>
                  <a:pt x="156575" y="0"/>
                </a:moveTo>
                <a:lnTo>
                  <a:pt x="682221" y="0"/>
                </a:lnTo>
                <a:quadBezTo>
                  <a:pt x="838796" y="0"/>
                  <a:pt x="838796" y="156575"/>
                </a:quadBezTo>
                <a:lnTo>
                  <a:pt x="838796" y="156575"/>
                </a:lnTo>
                <a:quadBezTo>
                  <a:pt x="838796" y="313151"/>
                  <a:pt x="682221" y="313151"/>
                </a:quadBezTo>
                <a:lnTo>
                  <a:pt x="156575" y="313151"/>
                </a:lnTo>
                <a:quadBezTo>
                  <a:pt x="0" y="313151"/>
                  <a:pt x="0" y="156575"/>
                </a:quadBezTo>
                <a:lnTo>
                  <a:pt x="0" y="156575"/>
                </a:lnTo>
                <a:quadBezTo>
                  <a:pt x="0" y="0"/>
                  <a:pt x="156575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6936778" y="3942452"/>
            <a:ext cx="645553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15"/>
          <p:cNvSpPr/>
          <p:nvPr/>
        </p:nvSpPr>
        <p:spPr>
          <a:xfrm>
            <a:off x="6885997" y="2295077"/>
            <a:ext cx="1800616" cy="0"/>
          </a:xfrm>
          <a:custGeom>
            <a:avLst/>
            <a:gdLst/>
            <a:ahLst/>
            <a:cxnLst/>
            <a:rect l="l" t="t" r="r" b="b"/>
            <a:pathLst>
              <a:path w="1800616">
                <a:moveTo>
                  <a:pt x="0" y="0"/>
                </a:moveTo>
                <a:moveTo>
                  <a:pt x="0" y="0"/>
                </a:moveTo>
                <a:lnTo>
                  <a:pt x="1800616" y="0"/>
                </a:lnTo>
              </a:path>
            </a:pathLst>
          </a:custGeom>
          <a:noFill/>
          <a:ln w="9525">
            <a:solidFill>
              <a:srgbClr val="5049D5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16"/>
          <p:cNvSpPr/>
          <p:nvPr/>
        </p:nvSpPr>
        <p:spPr>
          <a:xfrm>
            <a:off x="455517" y="1622847"/>
            <a:ext cx="1919411" cy="5347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Vấn đề hiệu năng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17"/>
          <p:cNvSpPr/>
          <p:nvPr/>
        </p:nvSpPr>
        <p:spPr>
          <a:xfrm>
            <a:off x="457386" y="2294733"/>
            <a:ext cx="191754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Thiếu visibility về khả năng thực tế và điểm nghẽn hiệu năng hệ thống.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8"/>
          <p:cNvSpPr/>
          <p:nvPr/>
        </p:nvSpPr>
        <p:spPr>
          <a:xfrm>
            <a:off x="2561282" y="1622847"/>
            <a:ext cx="1917542" cy="5347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2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pháp k6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2561282" y="2294733"/>
            <a:ext cx="191754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Công cụ load testing với khả năng lập trình kịch bản JavaScript và thu thập metrics chi tiết.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4665177" y="1622847"/>
            <a:ext cx="1917542" cy="5347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Lý do chọn k6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4665177" y="2294733"/>
            <a:ext cx="191754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Thân thiện developer, nhẹ, tích hợp CI/CD, viết test bằng JavaScript.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6769072" y="1622847"/>
            <a:ext cx="1917542" cy="53472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Kịch bản kiểm thử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23"/>
          <p:cNvSpPr/>
          <p:nvPr/>
        </p:nvSpPr>
        <p:spPr>
          <a:xfrm>
            <a:off x="6769072" y="2294733"/>
            <a:ext cx="191754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Smoke, Load, Stress và Spike Test để mô phỏng các tình huống tải khác nhau.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2838" y="344881"/>
            <a:ext cx="4778324" cy="95097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032" b="1" dirty="0">
                <a:solidFill>
                  <a:srgbClr val="4454D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</a:t>
            </a:r>
            <a:endParaRPr lang="en-US" sz="1440" dirty="0"/>
          </a:p>
        </p:txBody>
      </p:sp>
      <p:sp>
        <p:nvSpPr>
          <p:cNvPr id="3" name="Text 1"/>
          <p:cNvSpPr/>
          <p:nvPr/>
        </p:nvSpPr>
        <p:spPr>
          <a:xfrm>
            <a:off x="1266574" y="1630196"/>
            <a:ext cx="3335950" cy="42976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Tổng quan kiến trúc</a:t>
            </a:r>
            <a:endParaRPr lang="en-US" sz="1440" dirty="0"/>
          </a:p>
        </p:txBody>
      </p:sp>
      <p:sp>
        <p:nvSpPr>
          <p:cNvPr id="4" name="Text 2"/>
          <p:cNvSpPr/>
          <p:nvPr/>
        </p:nvSpPr>
        <p:spPr>
          <a:xfrm>
            <a:off x="707833" y="1525040"/>
            <a:ext cx="713232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5" name="Text 3"/>
          <p:cNvSpPr/>
          <p:nvPr/>
        </p:nvSpPr>
        <p:spPr>
          <a:xfrm>
            <a:off x="5099303" y="1643912"/>
            <a:ext cx="3335950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Phân tích module chuyên sâu</a:t>
            </a:r>
            <a:endParaRPr lang="en-US" sz="1440" dirty="0"/>
          </a:p>
        </p:txBody>
      </p:sp>
      <p:sp>
        <p:nvSpPr>
          <p:cNvPr id="6" name="Text 4"/>
          <p:cNvSpPr/>
          <p:nvPr/>
        </p:nvSpPr>
        <p:spPr>
          <a:xfrm>
            <a:off x="4541083" y="1525040"/>
            <a:ext cx="713232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7" name="Text 5"/>
          <p:cNvSpPr/>
          <p:nvPr/>
        </p:nvSpPr>
        <p:spPr>
          <a:xfrm>
            <a:off x="1267052" y="2335199"/>
            <a:ext cx="3335471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Quyết định thiết kế</a:t>
            </a:r>
            <a:endParaRPr lang="en-US" sz="1440" dirty="0"/>
          </a:p>
        </p:txBody>
      </p:sp>
      <p:sp>
        <p:nvSpPr>
          <p:cNvPr id="8" name="Text 6"/>
          <p:cNvSpPr/>
          <p:nvPr/>
        </p:nvSpPr>
        <p:spPr>
          <a:xfrm>
            <a:off x="707918" y="2216327"/>
            <a:ext cx="713232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9" name="Text 7"/>
          <p:cNvSpPr/>
          <p:nvPr/>
        </p:nvSpPr>
        <p:spPr>
          <a:xfrm>
            <a:off x="5099303" y="2335199"/>
            <a:ext cx="3336864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Thách thức và bài học</a:t>
            </a:r>
            <a:endParaRPr lang="en-US" sz="1440" dirty="0"/>
          </a:p>
        </p:txBody>
      </p:sp>
      <p:sp>
        <p:nvSpPr>
          <p:cNvPr id="10" name="Text 8"/>
          <p:cNvSpPr/>
          <p:nvPr/>
        </p:nvSpPr>
        <p:spPr>
          <a:xfrm>
            <a:off x="4540168" y="2216327"/>
            <a:ext cx="713232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9"/>
          <p:cNvSpPr/>
          <p:nvPr/>
        </p:nvSpPr>
        <p:spPr>
          <a:xfrm>
            <a:off x="1266658" y="3026486"/>
            <a:ext cx="3335865" cy="40233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Kết quả và hướng phát triển</a:t>
            </a:r>
            <a:endParaRPr lang="en-US" sz="1440" dirty="0"/>
          </a:p>
        </p:txBody>
      </p:sp>
      <p:sp>
        <p:nvSpPr>
          <p:cNvPr id="12" name="Text 10"/>
          <p:cNvSpPr/>
          <p:nvPr/>
        </p:nvSpPr>
        <p:spPr>
          <a:xfrm>
            <a:off x="707918" y="2907614"/>
            <a:ext cx="713232" cy="64008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30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05</a:t>
            </a:r>
            <a:endParaRPr lang="en-US" sz="144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92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Kết quả hiệu năng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8281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88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B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Tăng throughput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607938" y="2555482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5049D5"/>
          </a:solidFill>
          <a:ln w="238125">
            <a:solidFill>
              <a:srgbClr val="5049D5">
                <a:alpha val="25882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346231" y="2868632"/>
            <a:ext cx="904086" cy="0"/>
          </a:xfrm>
          <a:custGeom>
            <a:avLst/>
            <a:gdLst/>
            <a:ahLst/>
            <a:cxnLst/>
            <a:rect l="l" t="t" r="r" b="b"/>
            <a:pathLst>
              <a:path w="904086">
                <a:moveTo>
                  <a:pt x="0" y="0"/>
                </a:moveTo>
                <a:moveTo>
                  <a:pt x="0" y="0"/>
                </a:moveTo>
                <a:lnTo>
                  <a:pt x="904086" y="0"/>
                </a:lnTo>
              </a:path>
            </a:pathLst>
          </a:custGeom>
          <a:noFill/>
          <a:ln w="95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1894037" y="3278417"/>
            <a:ext cx="0" cy="196229"/>
          </a:xfrm>
          <a:custGeom>
            <a:avLst/>
            <a:gdLst/>
            <a:ahLst/>
            <a:cxnLst/>
            <a:rect l="l" t="t" r="r" b="b"/>
            <a:pathLst>
              <a:path h="196229">
                <a:moveTo>
                  <a:pt x="0" y="196229"/>
                </a:moveTo>
                <a:moveTo>
                  <a:pt x="0" y="196229"/>
                </a:moveTo>
                <a:lnTo>
                  <a:pt x="0" y="0"/>
                </a:lnTo>
              </a:path>
            </a:pathLst>
          </a:custGeom>
          <a:noFill/>
          <a:ln w="1260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655" y="3520033"/>
            <a:ext cx="3389198" cy="122284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655" y="3428926"/>
            <a:ext cx="3389198" cy="476790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3350218" y="2555482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5196FF"/>
          </a:solidFill>
          <a:ln w="238125">
            <a:solidFill>
              <a:srgbClr val="5196FF">
                <a:alpha val="25882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3663369" y="2276419"/>
            <a:ext cx="304" cy="164514"/>
          </a:xfrm>
          <a:custGeom>
            <a:avLst/>
            <a:gdLst/>
            <a:ahLst/>
            <a:cxnLst/>
            <a:rect l="l" t="t" r="r" b="b"/>
            <a:pathLst>
              <a:path w="304" h="164514">
                <a:moveTo>
                  <a:pt x="304" y="164514"/>
                </a:moveTo>
                <a:moveTo>
                  <a:pt x="304" y="164514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398" y="1053389"/>
            <a:ext cx="3388766" cy="122255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279" y="962468"/>
            <a:ext cx="3388766" cy="476402"/>
          </a:xfrm>
          <a:prstGeom prst="rect">
            <a:avLst/>
          </a:prstGeom>
        </p:spPr>
      </p:pic>
      <p:sp>
        <p:nvSpPr>
          <p:cNvPr id="15" name="Shape 7"/>
          <p:cNvSpPr/>
          <p:nvPr/>
        </p:nvSpPr>
        <p:spPr>
          <a:xfrm>
            <a:off x="5092499" y="2555482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5049D5"/>
          </a:solidFill>
          <a:ln w="238125">
            <a:solidFill>
              <a:srgbClr val="5049D5">
                <a:alpha val="25882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8"/>
          <p:cNvSpPr/>
          <p:nvPr/>
        </p:nvSpPr>
        <p:spPr>
          <a:xfrm>
            <a:off x="6834780" y="2555482"/>
            <a:ext cx="626301" cy="626301"/>
          </a:xfrm>
          <a:custGeom>
            <a:avLst/>
            <a:gdLst/>
            <a:ahLst/>
            <a:cxnLst/>
            <a:rect l="l" t="t" r="r" b="b"/>
            <a:pathLst>
              <a:path w="626301" h="626301">
                <a:moveTo>
                  <a:pt x="313151" y="0"/>
                </a:moveTo>
                <a:moveTo>
                  <a:pt x="313151" y="0"/>
                </a:moveTo>
                <a:cubicBezTo>
                  <a:pt x="485983" y="0"/>
                  <a:pt x="626301" y="140318"/>
                  <a:pt x="626301" y="313151"/>
                </a:cubicBezTo>
                <a:cubicBezTo>
                  <a:pt x="626301" y="485983"/>
                  <a:pt x="485983" y="626301"/>
                  <a:pt x="313151" y="626301"/>
                </a:cubicBezTo>
                <a:cubicBezTo>
                  <a:pt x="140318" y="626301"/>
                  <a:pt x="0" y="485983"/>
                  <a:pt x="0" y="313151"/>
                </a:cubicBezTo>
                <a:cubicBezTo>
                  <a:pt x="0" y="140318"/>
                  <a:pt x="140318" y="0"/>
                  <a:pt x="313151" y="0"/>
                </a:cubicBezTo>
                <a:close/>
              </a:path>
            </a:pathLst>
          </a:custGeom>
          <a:solidFill>
            <a:srgbClr val="5196FF"/>
          </a:solidFill>
          <a:ln w="238125">
            <a:solidFill>
              <a:srgbClr val="5196FF">
                <a:alpha val="25882"/>
              </a:srgbClr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5405650" y="3287561"/>
            <a:ext cx="0" cy="196229"/>
          </a:xfrm>
          <a:custGeom>
            <a:avLst/>
            <a:gdLst/>
            <a:ahLst/>
            <a:cxnLst/>
            <a:rect l="l" t="t" r="r" b="b"/>
            <a:pathLst>
              <a:path h="196229">
                <a:moveTo>
                  <a:pt x="0" y="196229"/>
                </a:moveTo>
                <a:moveTo>
                  <a:pt x="0" y="196229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858" y="3529584"/>
            <a:ext cx="3388766" cy="122255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4858" y="3438144"/>
            <a:ext cx="3388766" cy="476402"/>
          </a:xfrm>
          <a:prstGeom prst="rect">
            <a:avLst/>
          </a:prstGeom>
        </p:spPr>
      </p:pic>
      <p:sp>
        <p:nvSpPr>
          <p:cNvPr id="20" name="Shape 10"/>
          <p:cNvSpPr/>
          <p:nvPr/>
        </p:nvSpPr>
        <p:spPr>
          <a:xfrm>
            <a:off x="7147931" y="2281240"/>
            <a:ext cx="304" cy="164514"/>
          </a:xfrm>
          <a:custGeom>
            <a:avLst/>
            <a:gdLst/>
            <a:ahLst/>
            <a:cxnLst/>
            <a:rect l="l" t="t" r="r" b="b"/>
            <a:pathLst>
              <a:path w="304" h="164514">
                <a:moveTo>
                  <a:pt x="304" y="164514"/>
                </a:moveTo>
                <a:moveTo>
                  <a:pt x="304" y="164514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1945" y="1057961"/>
            <a:ext cx="3388766" cy="1222553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945" y="967435"/>
            <a:ext cx="3388766" cy="476402"/>
          </a:xfrm>
          <a:prstGeom prst="rect">
            <a:avLst/>
          </a:prstGeom>
        </p:spPr>
      </p:pic>
      <p:sp>
        <p:nvSpPr>
          <p:cNvPr id="23" name="Shape 11"/>
          <p:cNvSpPr/>
          <p:nvPr/>
        </p:nvSpPr>
        <p:spPr>
          <a:xfrm>
            <a:off x="4088511" y="2868632"/>
            <a:ext cx="904086" cy="0"/>
          </a:xfrm>
          <a:custGeom>
            <a:avLst/>
            <a:gdLst/>
            <a:ahLst/>
            <a:cxnLst/>
            <a:rect l="l" t="t" r="r" b="b"/>
            <a:pathLst>
              <a:path w="904086">
                <a:moveTo>
                  <a:pt x="0" y="0"/>
                </a:moveTo>
                <a:moveTo>
                  <a:pt x="0" y="0"/>
                </a:moveTo>
                <a:lnTo>
                  <a:pt x="904086" y="0"/>
                </a:lnTo>
              </a:path>
            </a:pathLst>
          </a:custGeom>
          <a:noFill/>
          <a:ln w="95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12"/>
          <p:cNvSpPr/>
          <p:nvPr/>
        </p:nvSpPr>
        <p:spPr>
          <a:xfrm>
            <a:off x="5830111" y="2868632"/>
            <a:ext cx="904086" cy="0"/>
          </a:xfrm>
          <a:custGeom>
            <a:avLst/>
            <a:gdLst/>
            <a:ahLst/>
            <a:cxnLst/>
            <a:rect l="l" t="t" r="r" b="b"/>
            <a:pathLst>
              <a:path w="904086">
                <a:moveTo>
                  <a:pt x="0" y="0"/>
                </a:moveTo>
                <a:moveTo>
                  <a:pt x="0" y="0"/>
                </a:moveTo>
                <a:lnTo>
                  <a:pt x="904086" y="0"/>
                </a:lnTo>
              </a:path>
            </a:pathLst>
          </a:custGeom>
          <a:noFill/>
          <a:ln w="9525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2171" y="2689715"/>
            <a:ext cx="357834" cy="357834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7065" y="2722328"/>
            <a:ext cx="292608" cy="292608"/>
          </a:xfrm>
          <a:prstGeom prst="rect">
            <a:avLst/>
          </a:prstGeom>
        </p:spPr>
      </p:pic>
      <p:pic>
        <p:nvPicPr>
          <p:cNvPr id="27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8490" y="2731472"/>
            <a:ext cx="274320" cy="274320"/>
          </a:xfrm>
          <a:prstGeom prst="rect">
            <a:avLst/>
          </a:prstGeom>
        </p:spPr>
      </p:pic>
      <p:pic>
        <p:nvPicPr>
          <p:cNvPr id="28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2191" y="2667464"/>
            <a:ext cx="411480" cy="402336"/>
          </a:xfrm>
          <a:prstGeom prst="rect">
            <a:avLst/>
          </a:prstGeom>
        </p:spPr>
      </p:pic>
      <p:sp>
        <p:nvSpPr>
          <p:cNvPr id="29" name="Text 13"/>
          <p:cNvSpPr/>
          <p:nvPr/>
        </p:nvSpPr>
        <p:spPr>
          <a:xfrm>
            <a:off x="289865" y="3429000"/>
            <a:ext cx="3315614" cy="47640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Phân mảnh địa lý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14"/>
          <p:cNvSpPr/>
          <p:nvPr/>
        </p:nvSpPr>
        <p:spPr>
          <a:xfrm>
            <a:off x="253289" y="3887114"/>
            <a:ext cx="3388766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Sharding theo vị trí giúp </a:t>
            </a:r>
            <a:r>
              <a:rPr kumimoji="0" lang="en-US" sz="100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41% </a:t>
            </a: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độ trễ, tăng gấp đôi khả năng ghi.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15"/>
          <p:cNvSpPr/>
          <p:nvPr/>
        </p:nvSpPr>
        <p:spPr>
          <a:xfrm>
            <a:off x="1614830" y="962863"/>
            <a:ext cx="3388766" cy="47640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Hàng đợi tin nhắn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16"/>
          <p:cNvSpPr/>
          <p:nvPr/>
        </p:nvSpPr>
        <p:spPr>
          <a:xfrm>
            <a:off x="1587398" y="1420063"/>
            <a:ext cx="3388766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RabbitMQ giúp tạo chuyến nhanh hơn 97%, xử lý 2.000 tin nhắn/giây.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xt 17"/>
          <p:cNvSpPr/>
          <p:nvPr/>
        </p:nvSpPr>
        <p:spPr>
          <a:xfrm>
            <a:off x="4153205" y="3429000"/>
            <a:ext cx="3388766" cy="47640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Redis Read Replicas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 18"/>
          <p:cNvSpPr/>
          <p:nvPr/>
        </p:nvSpPr>
        <p:spPr>
          <a:xfrm>
            <a:off x="4124858" y="3896258"/>
            <a:ext cx="3388766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Tăng 67% throughput đọc, giảm 40% độ trễ P99.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 19"/>
          <p:cNvSpPr/>
          <p:nvPr/>
        </p:nvSpPr>
        <p:spPr>
          <a:xfrm>
            <a:off x="5501945" y="962863"/>
            <a:ext cx="3388766" cy="47640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Tự động mở rộng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 20"/>
          <p:cNvSpPr/>
          <p:nvPr/>
        </p:nvSpPr>
        <p:spPr>
          <a:xfrm>
            <a:off x="5501945" y="1424635"/>
            <a:ext cx="3388766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HPA tự điều chỉnh 2-10 pod, tiết kiệm 60% chi phí.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Giảm </a:t>
            </a:r>
            <a:r>
              <a:rPr kumimoji="0" lang="en-US" sz="2016" b="1" i="0" u="none" strike="noStrike" kern="1200" cap="none" spc="0" normalizeH="0" baseline="0" noProof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độ trễ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1412641" y="2916887"/>
            <a:ext cx="6246628" cy="0"/>
          </a:xfrm>
          <a:custGeom>
            <a:avLst/>
            <a:gdLst/>
            <a:ahLst/>
            <a:cxnLst/>
            <a:rect l="l" t="t" r="r" b="b"/>
            <a:pathLst>
              <a:path w="6246628">
                <a:moveTo>
                  <a:pt x="0" y="0"/>
                </a:moveTo>
                <a:moveTo>
                  <a:pt x="0" y="0"/>
                </a:moveTo>
                <a:lnTo>
                  <a:pt x="6246628" y="0"/>
                </a:lnTo>
              </a:path>
            </a:pathLst>
          </a:custGeom>
          <a:noFill/>
          <a:ln w="83127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859807" y="2484452"/>
            <a:ext cx="864870" cy="864870"/>
          </a:xfrm>
          <a:custGeom>
            <a:avLst/>
            <a:gdLst/>
            <a:ahLst/>
            <a:cxnLst/>
            <a:rect l="l" t="t" r="r" b="b"/>
            <a:pathLst>
              <a:path w="864870" h="864870">
                <a:moveTo>
                  <a:pt x="432435" y="0"/>
                </a:moveTo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058596" y="2484452"/>
            <a:ext cx="864870" cy="864870"/>
          </a:xfrm>
          <a:custGeom>
            <a:avLst/>
            <a:gdLst/>
            <a:ahLst/>
            <a:cxnLst/>
            <a:rect l="l" t="t" r="r" b="b"/>
            <a:pathLst>
              <a:path w="864870" h="864870">
                <a:moveTo>
                  <a:pt x="432435" y="0"/>
                </a:moveTo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5231114" y="2484452"/>
            <a:ext cx="864870" cy="864870"/>
          </a:xfrm>
          <a:custGeom>
            <a:avLst/>
            <a:gdLst/>
            <a:ahLst/>
            <a:cxnLst/>
            <a:rect l="l" t="t" r="r" b="b"/>
            <a:pathLst>
              <a:path w="864870" h="864870">
                <a:moveTo>
                  <a:pt x="432435" y="0"/>
                </a:moveTo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7419323" y="2484452"/>
            <a:ext cx="864870" cy="864870"/>
          </a:xfrm>
          <a:custGeom>
            <a:avLst/>
            <a:gdLst/>
            <a:ahLst/>
            <a:cxnLst/>
            <a:rect l="l" t="t" r="r" b="b"/>
            <a:pathLst>
              <a:path w="864870" h="864870">
                <a:moveTo>
                  <a:pt x="432435" y="0"/>
                </a:moveTo>
                <a:moveTo>
                  <a:pt x="432435" y="0"/>
                </a:moveTo>
                <a:cubicBezTo>
                  <a:pt x="671102" y="0"/>
                  <a:pt x="864870" y="193768"/>
                  <a:pt x="864870" y="432435"/>
                </a:cubicBezTo>
                <a:cubicBezTo>
                  <a:pt x="864870" y="671102"/>
                  <a:pt x="671102" y="864870"/>
                  <a:pt x="432435" y="864870"/>
                </a:cubicBezTo>
                <a:cubicBezTo>
                  <a:pt x="193768" y="864870"/>
                  <a:pt x="0" y="671102"/>
                  <a:pt x="0" y="432435"/>
                </a:cubicBezTo>
                <a:cubicBezTo>
                  <a:pt x="0" y="193768"/>
                  <a:pt x="193768" y="0"/>
                  <a:pt x="432435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754" y="2209970"/>
            <a:ext cx="342976" cy="44934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120754" y="3174459"/>
            <a:ext cx="342976" cy="44934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9543" y="2209970"/>
            <a:ext cx="342976" cy="44934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319543" y="3174459"/>
            <a:ext cx="342976" cy="449345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061" y="2209970"/>
            <a:ext cx="342976" cy="449345"/>
          </a:xfrm>
          <a:prstGeom prst="rect">
            <a:avLst/>
          </a:prstGeom>
        </p:spPr>
      </p:pic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492061" y="3174459"/>
            <a:ext cx="342976" cy="449345"/>
          </a:xfrm>
          <a:prstGeom prst="rect">
            <a:avLst/>
          </a:prstGeom>
        </p:spPr>
      </p:pic>
      <p:pic>
        <p:nvPicPr>
          <p:cNvPr id="17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0270" y="2209970"/>
            <a:ext cx="342976" cy="449345"/>
          </a:xfrm>
          <a:prstGeom prst="rect">
            <a:avLst/>
          </a:prstGeom>
        </p:spPr>
      </p:pic>
      <p:pic>
        <p:nvPicPr>
          <p:cNvPr id="18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7680270" y="3174459"/>
            <a:ext cx="342976" cy="449345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980642" y="2592275"/>
            <a:ext cx="623201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8"/>
          <p:cNvSpPr/>
          <p:nvPr/>
        </p:nvSpPr>
        <p:spPr>
          <a:xfrm>
            <a:off x="3179430" y="2592275"/>
            <a:ext cx="623201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9"/>
          <p:cNvSpPr/>
          <p:nvPr/>
        </p:nvSpPr>
        <p:spPr>
          <a:xfrm>
            <a:off x="5351948" y="2592275"/>
            <a:ext cx="623201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0"/>
          <p:cNvSpPr/>
          <p:nvPr/>
        </p:nvSpPr>
        <p:spPr>
          <a:xfrm>
            <a:off x="7540157" y="2592275"/>
            <a:ext cx="623201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04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1"/>
          <p:cNvSpPr/>
          <p:nvPr/>
        </p:nvSpPr>
        <p:spPr>
          <a:xfrm>
            <a:off x="220574" y="3772009"/>
            <a:ext cx="2143336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Phân tích vấn đề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10" descr="https://oceandoc-ai.obs.ap-southeast-3.myhuaweicloud.com:443/image_1764509029374_If44IO.jpg"/>
          <p:cNvPicPr>
            <a:picLocks noChangeAspect="1"/>
          </p:cNvPicPr>
          <p:nvPr/>
        </p:nvPicPr>
        <p:blipFill>
          <a:blip r:embed="rId7"/>
          <a:srcRect t="21875" b="21875"/>
          <a:stretch/>
        </p:blipFill>
        <p:spPr>
          <a:xfrm>
            <a:off x="223130" y="996421"/>
            <a:ext cx="2138224" cy="1202751"/>
          </a:xfrm>
          <a:prstGeom prst="rect">
            <a:avLst/>
          </a:prstGeom>
        </p:spPr>
      </p:pic>
      <p:sp>
        <p:nvSpPr>
          <p:cNvPr id="25" name="Text 12"/>
          <p:cNvSpPr/>
          <p:nvPr/>
        </p:nvSpPr>
        <p:spPr>
          <a:xfrm>
            <a:off x="220574" y="4040245"/>
            <a:ext cx="2143336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Hệ thống đa quốc gia gặp bottleneck, độ trễ cao 250ms, giới hạn 500 req/s.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13"/>
          <p:cNvSpPr/>
          <p:nvPr/>
        </p:nvSpPr>
        <p:spPr>
          <a:xfrm>
            <a:off x="2419363" y="996421"/>
            <a:ext cx="2143336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Giải pháp sharding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11" descr="https://oceandoc-ai.obs.ap-southeast-3.myhuaweicloud.com:443/image_1764509033144_uafBqF.jpg"/>
          <p:cNvPicPr>
            <a:picLocks noChangeAspect="1"/>
          </p:cNvPicPr>
          <p:nvPr/>
        </p:nvPicPr>
        <p:blipFill>
          <a:blip r:embed="rId8"/>
          <a:srcRect t="21875" b="21875"/>
          <a:stretch/>
        </p:blipFill>
        <p:spPr>
          <a:xfrm>
            <a:off x="2422097" y="3643396"/>
            <a:ext cx="2137867" cy="1201522"/>
          </a:xfrm>
          <a:prstGeom prst="rect">
            <a:avLst/>
          </a:prstGeom>
        </p:spPr>
      </p:pic>
      <p:sp>
        <p:nvSpPr>
          <p:cNvPr id="28" name="Text 14"/>
          <p:cNvSpPr/>
          <p:nvPr/>
        </p:nvSpPr>
        <p:spPr>
          <a:xfrm>
            <a:off x="2419363" y="1268138"/>
            <a:ext cx="2143336" cy="65768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Geographic Sharding theo vị trí địa lý giảm độ </a:t>
            </a:r>
            <a:r>
              <a:rPr kumimoji="0" lang="en-US" sz="100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trễ 48%, </a:t>
            </a: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tăng throughput gấp đôi.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15"/>
          <p:cNvSpPr/>
          <p:nvPr/>
        </p:nvSpPr>
        <p:spPr>
          <a:xfrm>
            <a:off x="4591881" y="3772009"/>
            <a:ext cx="2143336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Tối ưu hóa Redis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Image 12" descr="https://oceandoc-ai.obs.ap-southeast-3.myhuaweicloud.com:443/image_1764509036024_bKx3Ov.jpg"/>
          <p:cNvPicPr>
            <a:picLocks noChangeAspect="1"/>
          </p:cNvPicPr>
          <p:nvPr/>
        </p:nvPicPr>
        <p:blipFill>
          <a:blip r:embed="rId9"/>
          <a:srcRect t="21875" b="21875"/>
          <a:stretch/>
        </p:blipFill>
        <p:spPr>
          <a:xfrm>
            <a:off x="4594615" y="996421"/>
            <a:ext cx="2137867" cy="1201522"/>
          </a:xfrm>
          <a:prstGeom prst="rect">
            <a:avLst/>
          </a:prstGeom>
        </p:spPr>
      </p:pic>
      <p:sp>
        <p:nvSpPr>
          <p:cNvPr id="31" name="Text 16"/>
          <p:cNvSpPr/>
          <p:nvPr/>
        </p:nvSpPr>
        <p:spPr>
          <a:xfrm>
            <a:off x="4591881" y="4040245"/>
            <a:ext cx="2143336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Read Replicas giảm tải master, tăng throughput 67%, giảm độ trễ 40%.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 17"/>
          <p:cNvSpPr/>
          <p:nvPr/>
        </p:nvSpPr>
        <p:spPr>
          <a:xfrm>
            <a:off x="6780090" y="996421"/>
            <a:ext cx="2143336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Xử lý bất đồng bộ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 13" descr="https://oceandoc-ai.obs.ap-southeast-3.myhuaweicloud.com:443/image_1764509039121_S5OZdl.jpg"/>
          <p:cNvPicPr>
            <a:picLocks noChangeAspect="1"/>
          </p:cNvPicPr>
          <p:nvPr/>
        </p:nvPicPr>
        <p:blipFill>
          <a:blip r:embed="rId10"/>
          <a:srcRect t="21875" b="21875"/>
          <a:stretch/>
        </p:blipFill>
        <p:spPr>
          <a:xfrm>
            <a:off x="6782824" y="3643396"/>
            <a:ext cx="2137867" cy="1201522"/>
          </a:xfrm>
          <a:prstGeom prst="rect">
            <a:avLst/>
          </a:prstGeom>
        </p:spPr>
      </p:pic>
      <p:sp>
        <p:nvSpPr>
          <p:cNvPr id="34" name="Text 18"/>
          <p:cNvSpPr/>
          <p:nvPr/>
        </p:nvSpPr>
        <p:spPr>
          <a:xfrm>
            <a:off x="6780090" y="1268138"/>
            <a:ext cx="2143336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RabbitMQ giúp trip creation nhanh hơn 97%, tăng khả năng chịu tải.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Tỷ lệ </a:t>
            </a:r>
            <a:r>
              <a:rPr kumimoji="0" lang="en-US" sz="2016" b="1" i="0" u="none" strike="noStrike" kern="1200" cap="none" spc="0" normalizeH="0" baseline="0" noProof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lỗi rất thấp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89342" y="2761877"/>
            <a:ext cx="2655007" cy="29347"/>
          </a:xfrm>
          <a:custGeom>
            <a:avLst/>
            <a:gdLst/>
            <a:ahLst/>
            <a:cxnLst/>
            <a:rect l="l" t="t" r="r" b="b"/>
            <a:pathLst>
              <a:path w="2655007" h="29347">
                <a:moveTo>
                  <a:pt x="0" y="29347"/>
                </a:moveTo>
                <a:moveTo>
                  <a:pt x="0" y="29347"/>
                </a:moveTo>
                <a:lnTo>
                  <a:pt x="2655007" y="0"/>
                </a:lnTo>
              </a:path>
            </a:pathLst>
          </a:custGeom>
          <a:noFill/>
          <a:ln w="190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065300" y="2761877"/>
            <a:ext cx="2734927" cy="0"/>
          </a:xfrm>
          <a:custGeom>
            <a:avLst/>
            <a:gdLst/>
            <a:ahLst/>
            <a:cxnLst/>
            <a:rect l="l" t="t" r="r" b="b"/>
            <a:pathLst>
              <a:path w="2734927">
                <a:moveTo>
                  <a:pt x="0" y="0"/>
                </a:moveTo>
                <a:moveTo>
                  <a:pt x="0" y="0"/>
                </a:moveTo>
                <a:lnTo>
                  <a:pt x="2734927" y="0"/>
                </a:lnTo>
              </a:path>
            </a:pathLst>
          </a:custGeom>
          <a:noFill/>
          <a:ln w="190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034449" y="1246452"/>
            <a:ext cx="3030851" cy="3030851"/>
          </a:xfrm>
          <a:custGeom>
            <a:avLst/>
            <a:gdLst/>
            <a:ahLst/>
            <a:cxnLst/>
            <a:rect l="l" t="t" r="r" b="b"/>
            <a:pathLst>
              <a:path w="3030851" h="3030851">
                <a:moveTo>
                  <a:pt x="1515426" y="0"/>
                </a:moveTo>
                <a:moveTo>
                  <a:pt x="1515426" y="0"/>
                </a:moveTo>
                <a:cubicBezTo>
                  <a:pt x="2351812" y="0"/>
                  <a:pt x="3030851" y="679039"/>
                  <a:pt x="3030851" y="1515426"/>
                </a:cubicBezTo>
                <a:cubicBezTo>
                  <a:pt x="3030851" y="2351812"/>
                  <a:pt x="2351812" y="3030851"/>
                  <a:pt x="1515426" y="3030851"/>
                </a:cubicBezTo>
                <a:cubicBezTo>
                  <a:pt x="679039" y="3030851"/>
                  <a:pt x="0" y="2351812"/>
                  <a:pt x="0" y="1515426"/>
                </a:cubicBezTo>
                <a:cubicBezTo>
                  <a:pt x="0" y="679039"/>
                  <a:pt x="679039" y="0"/>
                  <a:pt x="1515426" y="0"/>
                </a:cubicBezTo>
                <a:close/>
              </a:path>
            </a:pathLst>
          </a:custGeom>
          <a:solidFill>
            <a:srgbClr val="5049D5">
              <a:alpha val="14118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3192009" y="1404011"/>
            <a:ext cx="2715732" cy="2715732"/>
          </a:xfrm>
          <a:custGeom>
            <a:avLst/>
            <a:gdLst/>
            <a:ahLst/>
            <a:cxnLst/>
            <a:rect l="l" t="t" r="r" b="b"/>
            <a:pathLst>
              <a:path w="2715732" h="2715732">
                <a:moveTo>
                  <a:pt x="1357866" y="0"/>
                </a:moveTo>
                <a:moveTo>
                  <a:pt x="1357866" y="0"/>
                </a:moveTo>
                <a:cubicBezTo>
                  <a:pt x="2107293" y="0"/>
                  <a:pt x="2715732" y="608439"/>
                  <a:pt x="2715732" y="1357866"/>
                </a:cubicBezTo>
                <a:cubicBezTo>
                  <a:pt x="2715732" y="2107293"/>
                  <a:pt x="2107293" y="2715732"/>
                  <a:pt x="1357866" y="2715732"/>
                </a:cubicBezTo>
                <a:cubicBezTo>
                  <a:pt x="608439" y="2715732"/>
                  <a:pt x="0" y="2107293"/>
                  <a:pt x="0" y="1357866"/>
                </a:cubicBezTo>
                <a:cubicBezTo>
                  <a:pt x="0" y="608439"/>
                  <a:pt x="608439" y="0"/>
                  <a:pt x="1357866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614" y="1510617"/>
            <a:ext cx="2502521" cy="25025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6212" y="1044273"/>
            <a:ext cx="270868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lỗi hệ thống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 3" descr="https://oceandoc-ai.obs.ap-southeast-3.myhuaweicloud.com:443/image_1764509033586_saP2x4.jp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55516" y="1867519"/>
            <a:ext cx="1788717" cy="1788717"/>
          </a:xfrm>
          <a:prstGeom prst="ellipse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50802" y="1507568"/>
            <a:ext cx="27040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Tỷ lệ lỗi giảm từ 15% xuống dưới 0.1% sau tối ưu hóa.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8"/>
          <p:cNvSpPr/>
          <p:nvPr/>
        </p:nvSpPr>
        <p:spPr>
          <a:xfrm>
            <a:off x="246212" y="2969711"/>
            <a:ext cx="270868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Áp dụng HPA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250802" y="3436055"/>
            <a:ext cx="27040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Tăng số lượng pod API Gateway từ 1 lên 2-10 pods.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6132665" y="1044273"/>
            <a:ext cx="276222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Tăng connection pool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129763" y="1507568"/>
            <a:ext cx="27651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Mở rộng connection pool lên 20 kết nối đồng thời.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135566" y="2969711"/>
            <a:ext cx="276222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Redis read replica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132665" y="3436055"/>
            <a:ext cx="27651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Thêm replica tăng 67% throughput cho hệ thống.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Tạo chuyến </a:t>
            </a:r>
            <a:r>
              <a:rPr kumimoji="0" lang="en-US" sz="2016" b="1" i="0" u="none" strike="noStrike" kern="1200" cap="none" spc="0" normalizeH="0" baseline="0" noProof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nhanh hơn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31546" y="1234440"/>
            <a:ext cx="2843784" cy="6629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23" y="1014984"/>
            <a:ext cx="2850185" cy="6629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63" y="2884018"/>
            <a:ext cx="2758745" cy="6629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031546" y="3103474"/>
            <a:ext cx="2878531" cy="66294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498703" y="1163574"/>
            <a:ext cx="258540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Vấn đề hiện tại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6" descr="https://oceandoc-ai.obs.ap-southeast-3.myhuaweicloud.com:443/image_1764509032705_iwzOLj.jpg"/>
          <p:cNvPicPr>
            <a:picLocks noChangeAspect="1"/>
          </p:cNvPicPr>
          <p:nvPr/>
        </p:nvPicPr>
        <p:blipFill>
          <a:blip r:embed="rId10"/>
          <a:srcRect l="10000" r="10000"/>
          <a:stretch/>
        </p:blipFill>
        <p:spPr>
          <a:xfrm>
            <a:off x="3084108" y="963580"/>
            <a:ext cx="2951991" cy="3689989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233923" y="1639519"/>
            <a:ext cx="285018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Trip creation bị block chờ Driver Service tìm tài xế, gây tight coupling.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4"/>
          <p:cNvSpPr/>
          <p:nvPr/>
        </p:nvSpPr>
        <p:spPr>
          <a:xfrm>
            <a:off x="498703" y="3032608"/>
            <a:ext cx="258540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pháp RabbitMQ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5"/>
          <p:cNvSpPr/>
          <p:nvPr/>
        </p:nvSpPr>
        <p:spPr>
          <a:xfrm>
            <a:off x="325363" y="3519526"/>
            <a:ext cx="275874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Asynchronous messaging decouple Trip Service và Driver Service.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6"/>
          <p:cNvSpPr/>
          <p:nvPr/>
        </p:nvSpPr>
        <p:spPr>
          <a:xfrm>
            <a:off x="6036099" y="1383030"/>
            <a:ext cx="2585009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Lý do chọn RabbitMQ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7"/>
          <p:cNvSpPr/>
          <p:nvPr/>
        </p:nvSpPr>
        <p:spPr>
          <a:xfrm>
            <a:off x="6036099" y="1858975"/>
            <a:ext cx="280265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Phù hợp quy mô, đơn giản, reliable delivery.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8"/>
          <p:cNvSpPr/>
          <p:nvPr/>
        </p:nvSpPr>
        <p:spPr>
          <a:xfrm>
            <a:off x="6031546" y="3252064"/>
            <a:ext cx="258956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Kết quả ấn tượng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9"/>
          <p:cNvSpPr/>
          <p:nvPr/>
        </p:nvSpPr>
        <p:spPr>
          <a:xfrm>
            <a:off x="6031546" y="3738982"/>
            <a:ext cx="2878531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Trip creation latency giảm từ 205ms xuống 5ms, tăng throughput.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Tìm tài xế </a:t>
            </a:r>
            <a:r>
              <a:rPr kumimoji="0" lang="en-US" sz="2016" b="1" i="0" u="none" strike="noStrike" kern="1200" cap="none" spc="0" normalizeH="0" baseline="0" noProof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nhanh hơn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62889" y="963275"/>
            <a:ext cx="4259020" cy="1739254"/>
          </a:xfrm>
          <a:custGeom>
            <a:avLst/>
            <a:gdLst/>
            <a:ahLst/>
            <a:cxnLst/>
            <a:rect l="l" t="t" r="r" b="b"/>
            <a:pathLst>
              <a:path w="4259020" h="1739254">
                <a:moveTo>
                  <a:pt x="191848" y="0"/>
                </a:moveTo>
                <a:moveTo>
                  <a:pt x="191848" y="0"/>
                </a:moveTo>
                <a:lnTo>
                  <a:pt x="4067172" y="0"/>
                </a:lnTo>
                <a:quadBezTo>
                  <a:pt x="4259020" y="0"/>
                  <a:pt x="4259020" y="217407"/>
                </a:quadBezTo>
                <a:lnTo>
                  <a:pt x="4259020" y="1521847"/>
                </a:lnTo>
                <a:quadBezTo>
                  <a:pt x="4259020" y="1739254"/>
                  <a:pt x="4067172" y="1739254"/>
                </a:quadBezTo>
                <a:lnTo>
                  <a:pt x="191848" y="1739254"/>
                </a:lnTo>
                <a:quadBezTo>
                  <a:pt x="0" y="1739254"/>
                  <a:pt x="0" y="1521847"/>
                </a:quadBezTo>
                <a:lnTo>
                  <a:pt x="0" y="217407"/>
                </a:lnTo>
                <a:quadBezTo>
                  <a:pt x="0" y="0"/>
                  <a:pt x="191848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19050">
            <a:solidFill>
              <a:srgbClr val="5049D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100000">
            <a:off x="3951420" y="2256917"/>
            <a:ext cx="539894" cy="310164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262785" y="2826285"/>
            <a:ext cx="4259275" cy="1739189"/>
          </a:xfrm>
          <a:custGeom>
            <a:avLst/>
            <a:gdLst/>
            <a:ahLst/>
            <a:cxnLst/>
            <a:rect l="l" t="t" r="r" b="b"/>
            <a:pathLst>
              <a:path w="4259275" h="1739189">
                <a:moveTo>
                  <a:pt x="217399" y="0"/>
                </a:moveTo>
                <a:moveTo>
                  <a:pt x="217399" y="0"/>
                </a:moveTo>
                <a:lnTo>
                  <a:pt x="4041877" y="0"/>
                </a:lnTo>
                <a:quadBezTo>
                  <a:pt x="4259275" y="0"/>
                  <a:pt x="4259275" y="217399"/>
                </a:quadBezTo>
                <a:lnTo>
                  <a:pt x="4259275" y="1521790"/>
                </a:lnTo>
                <a:quadBezTo>
                  <a:pt x="4259275" y="1739189"/>
                  <a:pt x="4041877" y="1739189"/>
                </a:quadBezTo>
                <a:lnTo>
                  <a:pt x="217399" y="1739189"/>
                </a:lnTo>
                <a:quadBezTo>
                  <a:pt x="0" y="1739189"/>
                  <a:pt x="0" y="1521790"/>
                </a:quadBezTo>
                <a:lnTo>
                  <a:pt x="0" y="217399"/>
                </a:lnTo>
                <a:quadBezTo>
                  <a:pt x="0" y="0"/>
                  <a:pt x="217399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19050">
            <a:solidFill>
              <a:srgbClr val="5196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 flipH="1">
            <a:off x="3951420" y="2971744"/>
            <a:ext cx="539894" cy="310164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4621940" y="963275"/>
            <a:ext cx="4259020" cy="1739254"/>
          </a:xfrm>
          <a:custGeom>
            <a:avLst/>
            <a:gdLst/>
            <a:ahLst/>
            <a:cxnLst/>
            <a:rect l="l" t="t" r="r" b="b"/>
            <a:pathLst>
              <a:path w="4259020" h="1739254">
                <a:moveTo>
                  <a:pt x="191848" y="0"/>
                </a:moveTo>
                <a:moveTo>
                  <a:pt x="191848" y="0"/>
                </a:moveTo>
                <a:lnTo>
                  <a:pt x="4067172" y="0"/>
                </a:lnTo>
                <a:quadBezTo>
                  <a:pt x="4259020" y="0"/>
                  <a:pt x="4259020" y="217407"/>
                </a:quadBezTo>
                <a:lnTo>
                  <a:pt x="4259020" y="1521847"/>
                </a:lnTo>
                <a:quadBezTo>
                  <a:pt x="4259020" y="1739254"/>
                  <a:pt x="4067172" y="1739254"/>
                </a:quadBezTo>
                <a:lnTo>
                  <a:pt x="191848" y="1739254"/>
                </a:lnTo>
                <a:quadBezTo>
                  <a:pt x="0" y="1739254"/>
                  <a:pt x="0" y="1521847"/>
                </a:quadBezTo>
                <a:lnTo>
                  <a:pt x="0" y="217407"/>
                </a:lnTo>
                <a:quadBezTo>
                  <a:pt x="0" y="0"/>
                  <a:pt x="191848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19050">
            <a:solidFill>
              <a:srgbClr val="5196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2700000">
            <a:off x="4652534" y="2256917"/>
            <a:ext cx="539894" cy="310164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4621940" y="2826410"/>
            <a:ext cx="4259275" cy="1739189"/>
          </a:xfrm>
          <a:custGeom>
            <a:avLst/>
            <a:gdLst/>
            <a:ahLst/>
            <a:cxnLst/>
            <a:rect l="l" t="t" r="r" b="b"/>
            <a:pathLst>
              <a:path w="4259275" h="1739189">
                <a:moveTo>
                  <a:pt x="217399" y="0"/>
                </a:moveTo>
                <a:moveTo>
                  <a:pt x="217399" y="0"/>
                </a:moveTo>
                <a:lnTo>
                  <a:pt x="4041877" y="0"/>
                </a:lnTo>
                <a:quadBezTo>
                  <a:pt x="4259275" y="0"/>
                  <a:pt x="4259275" y="217399"/>
                </a:quadBezTo>
                <a:lnTo>
                  <a:pt x="4259275" y="1521790"/>
                </a:lnTo>
                <a:quadBezTo>
                  <a:pt x="4259275" y="1739189"/>
                  <a:pt x="4041877" y="1739189"/>
                </a:quadBezTo>
                <a:lnTo>
                  <a:pt x="217399" y="1739189"/>
                </a:lnTo>
                <a:quadBezTo>
                  <a:pt x="0" y="1739189"/>
                  <a:pt x="0" y="1521790"/>
                </a:quadBezTo>
                <a:lnTo>
                  <a:pt x="0" y="217399"/>
                </a:lnTo>
                <a:quadBezTo>
                  <a:pt x="0" y="0"/>
                  <a:pt x="217399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19050">
            <a:solidFill>
              <a:srgbClr val="5049D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8100000" flipH="1">
            <a:off x="4652534" y="2971744"/>
            <a:ext cx="539894" cy="31016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3381" y="1112883"/>
            <a:ext cx="3930488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Vấn đề hiện tại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7"/>
          <p:cNvSpPr/>
          <p:nvPr/>
        </p:nvSpPr>
        <p:spPr>
          <a:xfrm>
            <a:off x="413381" y="1588683"/>
            <a:ext cx="3578208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Driver Service có read-heavy workload, single Redis instance bottleneck với P99 latency 20ms.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413381" y="2962234"/>
            <a:ext cx="3709179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pháp Redis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413381" y="3410291"/>
            <a:ext cx="3578208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Triển khai Redis Read Replicas với CQRS pattern tách biệt read và write paths.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4895382" y="1112883"/>
            <a:ext cx="3776007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Lý do chọn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5186439" y="1588683"/>
            <a:ext cx="3484949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Offload 71% traffic, horizontal scaling, eventual consistency chấp nhận được.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5038512" y="2962234"/>
            <a:ext cx="363287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40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Tối ưu hóa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5223022" y="3410291"/>
            <a:ext cx="3484949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Ngăn N+1 Query, tránh KEYS Command, sử dụng Dual Connection Factories.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Cập nhật vị trí </a:t>
            </a:r>
            <a:r>
              <a:rPr kumimoji="0" lang="en-US" sz="2016" b="1" i="0" u="none" strike="noStrike" kern="1200" cap="none" spc="0" normalizeH="0" baseline="0" noProof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nhanh hơn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151578" y="2073420"/>
            <a:ext cx="6620780" cy="0"/>
          </a:xfrm>
          <a:custGeom>
            <a:avLst/>
            <a:gdLst/>
            <a:ahLst/>
            <a:cxnLst/>
            <a:rect l="l" t="t" r="r" b="b"/>
            <a:pathLst>
              <a:path w="6620780">
                <a:moveTo>
                  <a:pt x="0" y="0"/>
                </a:moveTo>
                <a:moveTo>
                  <a:pt x="0" y="0"/>
                </a:moveTo>
                <a:lnTo>
                  <a:pt x="6620780" y="0"/>
                </a:lnTo>
              </a:path>
            </a:pathLst>
          </a:custGeom>
          <a:noFill/>
          <a:ln w="16105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360571" y="2901207"/>
            <a:ext cx="6411786" cy="0"/>
          </a:xfrm>
          <a:custGeom>
            <a:avLst/>
            <a:gdLst/>
            <a:ahLst/>
            <a:cxnLst/>
            <a:rect l="l" t="t" r="r" b="b"/>
            <a:pathLst>
              <a:path w="6411786">
                <a:moveTo>
                  <a:pt x="0" y="0"/>
                </a:moveTo>
                <a:moveTo>
                  <a:pt x="0" y="0"/>
                </a:moveTo>
                <a:lnTo>
                  <a:pt x="6411786" y="0"/>
                </a:lnTo>
              </a:path>
            </a:pathLst>
          </a:custGeom>
          <a:noFill/>
          <a:ln w="16105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681405" y="3756427"/>
            <a:ext cx="6090953" cy="0"/>
          </a:xfrm>
          <a:custGeom>
            <a:avLst/>
            <a:gdLst/>
            <a:ahLst/>
            <a:cxnLst/>
            <a:rect l="l" t="t" r="r" b="b"/>
            <a:pathLst>
              <a:path w="6090953">
                <a:moveTo>
                  <a:pt x="0" y="0"/>
                </a:moveTo>
                <a:moveTo>
                  <a:pt x="0" y="0"/>
                </a:moveTo>
                <a:lnTo>
                  <a:pt x="6090953" y="0"/>
                </a:lnTo>
              </a:path>
            </a:pathLst>
          </a:custGeom>
          <a:noFill/>
          <a:ln w="16105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3560636" y="4639078"/>
            <a:ext cx="5211722" cy="0"/>
          </a:xfrm>
          <a:custGeom>
            <a:avLst/>
            <a:gdLst/>
            <a:ahLst/>
            <a:cxnLst/>
            <a:rect l="l" t="t" r="r" b="b"/>
            <a:pathLst>
              <a:path w="5211722">
                <a:moveTo>
                  <a:pt x="0" y="0"/>
                </a:moveTo>
                <a:moveTo>
                  <a:pt x="0" y="0"/>
                </a:moveTo>
                <a:lnTo>
                  <a:pt x="5211722" y="0"/>
                </a:lnTo>
              </a:path>
            </a:pathLst>
          </a:custGeom>
          <a:noFill/>
          <a:ln w="16105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228600" y="764082"/>
            <a:ext cx="3526203" cy="3921067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228600" y="747983"/>
            <a:ext cx="3526203" cy="3943937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>
            <a:off x="228600" y="761525"/>
            <a:ext cx="3526203" cy="3943937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754754"/>
            <a:ext cx="3526203" cy="3943937"/>
          </a:xfrm>
          <a:prstGeom prst="rect">
            <a:avLst/>
          </a:prstGeom>
        </p:spPr>
      </p:pic>
      <p:sp>
        <p:nvSpPr>
          <p:cNvPr id="14" name="Shape 6"/>
          <p:cNvSpPr/>
          <p:nvPr/>
        </p:nvSpPr>
        <p:spPr>
          <a:xfrm>
            <a:off x="1991701" y="1473117"/>
            <a:ext cx="0" cy="2948042"/>
          </a:xfrm>
          <a:custGeom>
            <a:avLst/>
            <a:gdLst/>
            <a:ahLst/>
            <a:cxnLst/>
            <a:rect l="l" t="t" r="r" b="b"/>
            <a:pathLst>
              <a:path h="2948042">
                <a:moveTo>
                  <a:pt x="0" y="0"/>
                </a:moveTo>
                <a:moveTo>
                  <a:pt x="0" y="0"/>
                </a:moveTo>
                <a:lnTo>
                  <a:pt x="0" y="2948042"/>
                </a:lnTo>
              </a:path>
            </a:pathLst>
          </a:custGeom>
          <a:noFill/>
          <a:ln w="38100">
            <a:solidFill>
              <a:srgbClr val="FFFFFF"/>
            </a:solidFill>
            <a:prstDash val="solid"/>
            <a:headEnd type="arrow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7"/>
          <p:cNvSpPr/>
          <p:nvPr/>
        </p:nvSpPr>
        <p:spPr>
          <a:xfrm>
            <a:off x="2443096" y="1463057"/>
            <a:ext cx="211135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Vấn đề hiệu suất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4642193" y="1293893"/>
            <a:ext cx="4273207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Độ trễ cao khi cập nhật vị trí tài xế, ảnh hưởng đến trải nghiệm người dùng.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2814438" y="2283524"/>
            <a:ext cx="211135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pháp Redis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4864446" y="2114360"/>
            <a:ext cx="4050954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Sử dụng Redis Read Replicas với mô hình CQRS tách biệt đọc/ghi.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3200849" y="3142516"/>
            <a:ext cx="211135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Tối ưu hóa truy vấn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3672507" y="3998773"/>
            <a:ext cx="1825784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Kết quả ấn tượng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5230409" y="2973352"/>
            <a:ext cx="3684991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Ngăn N+1 query, sử dụng cấu trúc SET cho tra cứu O(1).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14"/>
          <p:cNvSpPr/>
          <p:nvPr/>
        </p:nvSpPr>
        <p:spPr>
          <a:xfrm>
            <a:off x="5498290" y="3829609"/>
            <a:ext cx="3417110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độ trễ từ 50ms xuống 8ms, tăng 84% hiệu suất.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Quyết định thiết kế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cho Geospatial Queries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9439" y="768513"/>
            <a:ext cx="2956814" cy="360647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469451" y="1016496"/>
            <a:ext cx="2236791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440" dirty="0"/>
          </a:p>
        </p:txBody>
      </p:sp>
      <p:sp>
        <p:nvSpPr>
          <p:cNvPr id="8" name="Text 3"/>
          <p:cNvSpPr/>
          <p:nvPr/>
        </p:nvSpPr>
        <p:spPr>
          <a:xfrm>
            <a:off x="3469451" y="1706503"/>
            <a:ext cx="2236791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3838521" y="2437543"/>
            <a:ext cx="1498650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440" dirty="0"/>
          </a:p>
        </p:txBody>
      </p:sp>
      <p:sp>
        <p:nvSpPr>
          <p:cNvPr id="10" name="Text 5"/>
          <p:cNvSpPr/>
          <p:nvPr/>
        </p:nvSpPr>
        <p:spPr>
          <a:xfrm>
            <a:off x="4196408" y="3220647"/>
            <a:ext cx="782877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440" dirty="0"/>
          </a:p>
        </p:txBody>
      </p:sp>
      <p:sp>
        <p:nvSpPr>
          <p:cNvPr id="11" name="Text 6"/>
          <p:cNvSpPr/>
          <p:nvPr/>
        </p:nvSpPr>
        <p:spPr>
          <a:xfrm>
            <a:off x="808437" y="961632"/>
            <a:ext cx="2520294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Hiệu suất vượt trội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808437" y="1459315"/>
            <a:ext cx="2520294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86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Độ trễ 5-8ms, xử lý 85,000 queries/giây, tiết kiệm bộ nhớ.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5685921" y="1382256"/>
            <a:ext cx="2540741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Hỗ trợ Geospatial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5685921" y="1879939"/>
            <a:ext cx="2540741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86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GEOADD và GEORADIUS commands đơn giản, hiệu quả cho tìm kiếm tài xế.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1273233" y="3005585"/>
            <a:ext cx="2683872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Dễ triển khai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1273233" y="3503268"/>
            <a:ext cx="268387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86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Không cần logic phức tạp, Docker image nhẹ, cài đặt đơn giản.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5051859" y="3377374"/>
            <a:ext cx="273499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Trade-offs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5051859" y="3875057"/>
            <a:ext cx="2734990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864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Dữ liệu trong RAM, đơn giản nhưng cần Redis Sentinel cho HA.</a:t>
            </a:r>
            <a:endParaRPr lang="en-US" sz="1440" dirty="0"/>
          </a:p>
        </p:txBody>
      </p:sp>
      <p:sp>
        <p:nvSpPr>
          <p:cNvPr id="19" name="Shape 14"/>
          <p:cNvSpPr/>
          <p:nvPr/>
        </p:nvSpPr>
        <p:spPr>
          <a:xfrm flipH="1">
            <a:off x="252298" y="892699"/>
            <a:ext cx="622499" cy="622499"/>
          </a:xfrm>
          <a:custGeom>
            <a:avLst/>
            <a:gdLst/>
            <a:ahLst/>
            <a:cxnLst/>
            <a:rect l="l" t="t" r="r" b="b"/>
            <a:pathLst>
              <a:path w="622499" h="622499">
                <a:moveTo>
                  <a:pt x="311249" y="0"/>
                </a:moveTo>
                <a:moveTo>
                  <a:pt x="311249" y="0"/>
                </a:moveTo>
                <a:lnTo>
                  <a:pt x="0" y="311249"/>
                </a:lnTo>
                <a:lnTo>
                  <a:pt x="311249" y="622499"/>
                </a:lnTo>
                <a:lnTo>
                  <a:pt x="622499" y="311249"/>
                </a:lnTo>
                <a:lnTo>
                  <a:pt x="311249" y="0"/>
                </a:ln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20" name="Text 15"/>
          <p:cNvSpPr/>
          <p:nvPr/>
        </p:nvSpPr>
        <p:spPr>
          <a:xfrm>
            <a:off x="261442" y="975348"/>
            <a:ext cx="582743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440" dirty="0"/>
          </a:p>
        </p:txBody>
      </p:sp>
      <p:sp>
        <p:nvSpPr>
          <p:cNvPr id="21" name="Shape 16"/>
          <p:cNvSpPr/>
          <p:nvPr/>
        </p:nvSpPr>
        <p:spPr>
          <a:xfrm flipH="1">
            <a:off x="650734" y="2918869"/>
            <a:ext cx="622499" cy="622499"/>
          </a:xfrm>
          <a:custGeom>
            <a:avLst/>
            <a:gdLst/>
            <a:ahLst/>
            <a:cxnLst/>
            <a:rect l="l" t="t" r="r" b="b"/>
            <a:pathLst>
              <a:path w="622499" h="622499">
                <a:moveTo>
                  <a:pt x="311249" y="0"/>
                </a:moveTo>
                <a:moveTo>
                  <a:pt x="311249" y="0"/>
                </a:moveTo>
                <a:lnTo>
                  <a:pt x="0" y="311249"/>
                </a:lnTo>
                <a:lnTo>
                  <a:pt x="311249" y="622499"/>
                </a:lnTo>
                <a:lnTo>
                  <a:pt x="622499" y="311249"/>
                </a:lnTo>
                <a:lnTo>
                  <a:pt x="311249" y="0"/>
                </a:ln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22" name="Text 17"/>
          <p:cNvSpPr/>
          <p:nvPr/>
        </p:nvSpPr>
        <p:spPr>
          <a:xfrm>
            <a:off x="659878" y="3001518"/>
            <a:ext cx="582743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440" dirty="0"/>
          </a:p>
        </p:txBody>
      </p:sp>
      <p:sp>
        <p:nvSpPr>
          <p:cNvPr id="23" name="Shape 18"/>
          <p:cNvSpPr/>
          <p:nvPr/>
        </p:nvSpPr>
        <p:spPr>
          <a:xfrm flipH="1">
            <a:off x="8226662" y="1313323"/>
            <a:ext cx="622499" cy="622499"/>
          </a:xfrm>
          <a:custGeom>
            <a:avLst/>
            <a:gdLst/>
            <a:ahLst/>
            <a:cxnLst/>
            <a:rect l="l" t="t" r="r" b="b"/>
            <a:pathLst>
              <a:path w="622499" h="622499">
                <a:moveTo>
                  <a:pt x="311249" y="0"/>
                </a:moveTo>
                <a:moveTo>
                  <a:pt x="311249" y="0"/>
                </a:moveTo>
                <a:lnTo>
                  <a:pt x="0" y="311249"/>
                </a:lnTo>
                <a:lnTo>
                  <a:pt x="311249" y="622499"/>
                </a:lnTo>
                <a:lnTo>
                  <a:pt x="622499" y="311249"/>
                </a:lnTo>
                <a:lnTo>
                  <a:pt x="311249" y="0"/>
                </a:ln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24" name="Text 19"/>
          <p:cNvSpPr/>
          <p:nvPr/>
        </p:nvSpPr>
        <p:spPr>
          <a:xfrm>
            <a:off x="8235806" y="1395972"/>
            <a:ext cx="582743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440" dirty="0"/>
          </a:p>
        </p:txBody>
      </p:sp>
      <p:sp>
        <p:nvSpPr>
          <p:cNvPr id="25" name="Shape 20"/>
          <p:cNvSpPr/>
          <p:nvPr/>
        </p:nvSpPr>
        <p:spPr>
          <a:xfrm flipH="1">
            <a:off x="7739566" y="3308441"/>
            <a:ext cx="622499" cy="622499"/>
          </a:xfrm>
          <a:custGeom>
            <a:avLst/>
            <a:gdLst/>
            <a:ahLst/>
            <a:cxnLst/>
            <a:rect l="l" t="t" r="r" b="b"/>
            <a:pathLst>
              <a:path w="622499" h="622499">
                <a:moveTo>
                  <a:pt x="311249" y="0"/>
                </a:moveTo>
                <a:moveTo>
                  <a:pt x="311249" y="0"/>
                </a:moveTo>
                <a:lnTo>
                  <a:pt x="0" y="311249"/>
                </a:lnTo>
                <a:lnTo>
                  <a:pt x="311249" y="622499"/>
                </a:lnTo>
                <a:lnTo>
                  <a:pt x="622499" y="311249"/>
                </a:lnTo>
                <a:lnTo>
                  <a:pt x="311249" y="0"/>
                </a:ln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26" name="Text 21"/>
          <p:cNvSpPr/>
          <p:nvPr/>
        </p:nvSpPr>
        <p:spPr>
          <a:xfrm>
            <a:off x="7748710" y="3391090"/>
            <a:ext cx="582743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44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gRPC cho Location Updates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72936" y="1632376"/>
            <a:ext cx="8158184" cy="0"/>
          </a:xfrm>
          <a:custGeom>
            <a:avLst/>
            <a:gdLst/>
            <a:ahLst/>
            <a:cxnLst/>
            <a:rect l="l" t="t" r="r" b="b"/>
            <a:pathLst>
              <a:path w="8158184">
                <a:moveTo>
                  <a:pt x="0" y="0"/>
                </a:moveTo>
                <a:moveTo>
                  <a:pt x="0" y="0"/>
                </a:moveTo>
                <a:lnTo>
                  <a:pt x="8158184" y="0"/>
                </a:lnTo>
              </a:path>
            </a:pathLst>
          </a:custGeom>
          <a:noFill/>
          <a:ln w="152400">
            <a:solidFill>
              <a:srgbClr val="5049D5"/>
            </a:solidFill>
            <a:prstDash val="solid"/>
            <a:headEnd type="none"/>
            <a:tailEnd type="arrow"/>
          </a:ln>
        </p:spPr>
        <p:txBody>
          <a:bodyPr/>
          <a:lstStyle/>
          <a:p>
            <a:endParaRPr lang="en-VN"/>
          </a:p>
        </p:txBody>
      </p:sp>
      <p:sp>
        <p:nvSpPr>
          <p:cNvPr id="7" name="Shape 3"/>
          <p:cNvSpPr/>
          <p:nvPr/>
        </p:nvSpPr>
        <p:spPr>
          <a:xfrm>
            <a:off x="1027484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694" y="1334286"/>
            <a:ext cx="493706" cy="493706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525622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0" name="Shape 5"/>
          <p:cNvSpPr/>
          <p:nvPr/>
        </p:nvSpPr>
        <p:spPr>
          <a:xfrm>
            <a:off x="3162019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8841" y="1391898"/>
            <a:ext cx="378481" cy="378481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>
            <a:off x="5195882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8085" y="1303586"/>
            <a:ext cx="567722" cy="555106"/>
          </a:xfrm>
          <a:prstGeom prst="rect">
            <a:avLst/>
          </a:prstGeom>
        </p:spPr>
      </p:pic>
      <p:sp>
        <p:nvSpPr>
          <p:cNvPr id="14" name="Shape 7"/>
          <p:cNvSpPr/>
          <p:nvPr/>
        </p:nvSpPr>
        <p:spPr>
          <a:xfrm>
            <a:off x="7129075" y="1095076"/>
            <a:ext cx="972126" cy="972126"/>
          </a:xfrm>
          <a:custGeom>
            <a:avLst/>
            <a:gdLst/>
            <a:ahLst/>
            <a:cxnLst/>
            <a:rect l="l" t="t" r="r" b="b"/>
            <a:pathLst>
              <a:path w="972126" h="972126">
                <a:moveTo>
                  <a:pt x="486063" y="0"/>
                </a:moveTo>
                <a:moveTo>
                  <a:pt x="486063" y="0"/>
                </a:moveTo>
                <a:cubicBezTo>
                  <a:pt x="754329" y="0"/>
                  <a:pt x="972126" y="217798"/>
                  <a:pt x="972126" y="486063"/>
                </a:cubicBezTo>
                <a:cubicBezTo>
                  <a:pt x="972126" y="754329"/>
                  <a:pt x="754329" y="972126"/>
                  <a:pt x="486063" y="972126"/>
                </a:cubicBezTo>
                <a:cubicBezTo>
                  <a:pt x="217798" y="972126"/>
                  <a:pt x="0" y="754329"/>
                  <a:pt x="0" y="486063"/>
                </a:cubicBezTo>
                <a:cubicBezTo>
                  <a:pt x="0" y="217798"/>
                  <a:pt x="217798" y="0"/>
                  <a:pt x="486063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3282" y="1379282"/>
            <a:ext cx="403713" cy="403713"/>
          </a:xfrm>
          <a:prstGeom prst="rect">
            <a:avLst/>
          </a:prstGeom>
        </p:spPr>
      </p:pic>
      <p:sp>
        <p:nvSpPr>
          <p:cNvPr id="16" name="Shape 8"/>
          <p:cNvSpPr/>
          <p:nvPr/>
        </p:nvSpPr>
        <p:spPr>
          <a:xfrm>
            <a:off x="2696733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7" name="Shape 9"/>
          <p:cNvSpPr/>
          <p:nvPr/>
        </p:nvSpPr>
        <p:spPr>
          <a:xfrm>
            <a:off x="4803749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8" name="Shape 10"/>
          <p:cNvSpPr/>
          <p:nvPr/>
        </p:nvSpPr>
        <p:spPr>
          <a:xfrm>
            <a:off x="6826842" y="2874193"/>
            <a:ext cx="1787594" cy="0"/>
          </a:xfrm>
          <a:custGeom>
            <a:avLst/>
            <a:gdLst/>
            <a:ahLst/>
            <a:cxnLst/>
            <a:rect l="l" t="t" r="r" b="b"/>
            <a:pathLst>
              <a:path w="1787594">
                <a:moveTo>
                  <a:pt x="0" y="0"/>
                </a:moveTo>
                <a:moveTo>
                  <a:pt x="0" y="0"/>
                </a:moveTo>
                <a:lnTo>
                  <a:pt x="1787594" y="0"/>
                </a:lnTo>
              </a:path>
            </a:pathLst>
          </a:custGeom>
          <a:noFill/>
          <a:ln w="8680">
            <a:solidFill>
              <a:srgbClr val="E1E1E1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9" name="Text 11"/>
          <p:cNvSpPr/>
          <p:nvPr/>
        </p:nvSpPr>
        <p:spPr>
          <a:xfrm>
            <a:off x="525622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Tiết kiệm băng thông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525622" y="2874193"/>
            <a:ext cx="1829546" cy="65768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khoảng 50%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lưu lượng,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chỉ 450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bytes/cập nhật so với REST 945 bytes.</a:t>
            </a:r>
            <a:endParaRPr lang="en-US" sz="1440" dirty="0"/>
          </a:p>
        </p:txBody>
      </p:sp>
      <p:sp>
        <p:nvSpPr>
          <p:cNvPr id="21" name="Text 13"/>
          <p:cNvSpPr/>
          <p:nvPr/>
        </p:nvSpPr>
        <p:spPr>
          <a:xfrm>
            <a:off x="2696733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độ trễ</a:t>
            </a:r>
            <a:endParaRPr lang="en-US" sz="1440" dirty="0"/>
          </a:p>
        </p:txBody>
      </p:sp>
      <p:sp>
        <p:nvSpPr>
          <p:cNvPr id="22" name="Text 14"/>
          <p:cNvSpPr/>
          <p:nvPr/>
        </p:nvSpPr>
        <p:spPr>
          <a:xfrm>
            <a:off x="2696733" y="2874193"/>
            <a:ext cx="1829546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Độ trễ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34%, từ 17ms xuống 11ms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(P50).</a:t>
            </a:r>
            <a:endParaRPr lang="en-US" sz="1440" dirty="0"/>
          </a:p>
        </p:txBody>
      </p:sp>
      <p:sp>
        <p:nvSpPr>
          <p:cNvPr id="23" name="Text 15"/>
          <p:cNvSpPr/>
          <p:nvPr/>
        </p:nvSpPr>
        <p:spPr>
          <a:xfrm>
            <a:off x="4803749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Tiết kiệm pin</a:t>
            </a:r>
            <a:endParaRPr lang="en-US" sz="1440" dirty="0"/>
          </a:p>
        </p:txBody>
      </p:sp>
      <p:sp>
        <p:nvSpPr>
          <p:cNvPr id="24" name="Text 16"/>
          <p:cNvSpPr/>
          <p:nvPr/>
        </p:nvSpPr>
        <p:spPr>
          <a:xfrm>
            <a:off x="4803749" y="2874193"/>
            <a:ext cx="1829546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57%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tiêu thụ pin,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từ 4.2% xuống 1.8%/giờ.</a:t>
            </a:r>
            <a:endParaRPr lang="en-US" sz="1440" dirty="0"/>
          </a:p>
        </p:txBody>
      </p:sp>
      <p:sp>
        <p:nvSpPr>
          <p:cNvPr id="25" name="Text 17"/>
          <p:cNvSpPr/>
          <p:nvPr/>
        </p:nvSpPr>
        <p:spPr>
          <a:xfrm>
            <a:off x="6826842" y="2151817"/>
            <a:ext cx="1829546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Type Safety</a:t>
            </a:r>
            <a:endParaRPr lang="en-US" sz="1440" dirty="0"/>
          </a:p>
        </p:txBody>
      </p:sp>
      <p:sp>
        <p:nvSpPr>
          <p:cNvPr id="26" name="Text 18"/>
          <p:cNvSpPr/>
          <p:nvPr/>
        </p:nvSpPr>
        <p:spPr>
          <a:xfrm>
            <a:off x="6826842" y="2874193"/>
            <a:ext cx="1829546" cy="1655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Protocol Buffers đảm bảo kiểm tra kiểu dữ liệu, tự động sinh code.</a:t>
            </a:r>
            <a:endParaRPr lang="en-US" sz="14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Tổng quan kiến trúc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cho CRUD Operations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901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7" name="Shape 3"/>
          <p:cNvSpPr/>
          <p:nvPr/>
        </p:nvSpPr>
        <p:spPr>
          <a:xfrm>
            <a:off x="304842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8" name="Shape 4"/>
          <p:cNvSpPr/>
          <p:nvPr/>
        </p:nvSpPr>
        <p:spPr>
          <a:xfrm>
            <a:off x="2504386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9" name="Shape 5"/>
          <p:cNvSpPr/>
          <p:nvPr/>
        </p:nvSpPr>
        <p:spPr>
          <a:xfrm>
            <a:off x="2409655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0" name="Shape 6"/>
          <p:cNvSpPr/>
          <p:nvPr/>
        </p:nvSpPr>
        <p:spPr>
          <a:xfrm>
            <a:off x="466105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1" name="Shape 7"/>
          <p:cNvSpPr/>
          <p:nvPr/>
        </p:nvSpPr>
        <p:spPr>
          <a:xfrm>
            <a:off x="456631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2" name="Shape 8"/>
          <p:cNvSpPr/>
          <p:nvPr/>
        </p:nvSpPr>
        <p:spPr>
          <a:xfrm>
            <a:off x="68282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3" name="Shape 9"/>
          <p:cNvSpPr/>
          <p:nvPr/>
        </p:nvSpPr>
        <p:spPr>
          <a:xfrm>
            <a:off x="673346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4" name="Text 10"/>
          <p:cNvSpPr/>
          <p:nvPr/>
        </p:nvSpPr>
        <p:spPr>
          <a:xfrm>
            <a:off x="484831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Lý do chọn REST</a:t>
            </a:r>
            <a:endParaRPr lang="en-US" sz="1440" dirty="0"/>
          </a:p>
        </p:txBody>
      </p:sp>
      <p:pic>
        <p:nvPicPr>
          <p:cNvPr id="15" name="Image 2" descr="https://oceandoc-ai.obs.ap-southeast-3.myhuaweicloud.com:443/image_1764476325110_2BYWWC.jpg"/>
          <p:cNvPicPr>
            <a:picLocks noChangeAspect="1"/>
          </p:cNvPicPr>
          <p:nvPr/>
        </p:nvPicPr>
        <p:blipFill>
          <a:blip r:embed="rId6"/>
          <a:srcRect t="10000" b="10000"/>
          <a:stretch/>
        </p:blipFill>
        <p:spPr>
          <a:xfrm>
            <a:off x="484632" y="3348104"/>
            <a:ext cx="1875434" cy="149961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4831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Chuẩn mực, dễ test, browser-friendly, ecosystem phong phú.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2615405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Developer Experience</a:t>
            </a:r>
            <a:endParaRPr lang="en-US" sz="1440" dirty="0"/>
          </a:p>
        </p:txBody>
      </p:sp>
      <p:pic>
        <p:nvPicPr>
          <p:cNvPr id="18" name="Image 3" descr="https://oceandoc-ai.obs.ap-southeast-3.myhuaweicloud.com:443/image_1764476327980_WXc8AQ.jpg"/>
          <p:cNvPicPr>
            <a:picLocks noChangeAspect="1"/>
          </p:cNvPicPr>
          <p:nvPr/>
        </p:nvPicPr>
        <p:blipFill>
          <a:blip r:embed="rId7"/>
          <a:srcRect t="10000" b="10000"/>
          <a:stretch/>
        </p:blipFill>
        <p:spPr>
          <a:xfrm>
            <a:off x="2648705" y="3348104"/>
            <a:ext cx="1875434" cy="149961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615405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Mọi developer đều biết, dễ test với curl, Postman.</a:t>
            </a:r>
            <a:endParaRPr lang="en-US" sz="1440" dirty="0"/>
          </a:p>
        </p:txBody>
      </p:sp>
      <p:sp>
        <p:nvSpPr>
          <p:cNvPr id="20" name="Text 14"/>
          <p:cNvSpPr/>
          <p:nvPr/>
        </p:nvSpPr>
        <p:spPr>
          <a:xfrm>
            <a:off x="4755452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Ecosystem phong phú</a:t>
            </a:r>
            <a:endParaRPr lang="en-US" sz="1440" dirty="0"/>
          </a:p>
        </p:txBody>
      </p:sp>
      <p:pic>
        <p:nvPicPr>
          <p:cNvPr id="21" name="Image 4" descr="https://oceandoc-ai.obs.ap-southeast-3.myhuaweicloud.com:443/image_1764476330815_ZGA01V.jpg"/>
          <p:cNvPicPr>
            <a:picLocks noChangeAspect="1"/>
          </p:cNvPicPr>
          <p:nvPr/>
        </p:nvPicPr>
        <p:blipFill>
          <a:blip r:embed="rId8"/>
          <a:srcRect t="10000" b="10000"/>
          <a:stretch/>
        </p:blipFill>
        <p:spPr>
          <a:xfrm>
            <a:off x="4812778" y="3348104"/>
            <a:ext cx="1875434" cy="149961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755452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Spring MVC stable, Swagger/OpenAPI, nhiều tools hỗ trợ.</a:t>
            </a:r>
            <a:endParaRPr lang="en-US" sz="1440" dirty="0"/>
          </a:p>
        </p:txBody>
      </p:sp>
      <p:sp>
        <p:nvSpPr>
          <p:cNvPr id="23" name="Text 16"/>
          <p:cNvSpPr/>
          <p:nvPr/>
        </p:nvSpPr>
        <p:spPr>
          <a:xfrm>
            <a:off x="6886026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Debugging dễ dàng</a:t>
            </a:r>
            <a:endParaRPr lang="en-US" sz="1440" dirty="0"/>
          </a:p>
        </p:txBody>
      </p:sp>
      <p:pic>
        <p:nvPicPr>
          <p:cNvPr id="24" name="Image 5" descr="https://oceandoc-ai.obs.ap-southeast-3.myhuaweicloud.com:443/image_1764476334471_37xsJe.jpg"/>
          <p:cNvPicPr>
            <a:picLocks noChangeAspect="1"/>
          </p:cNvPicPr>
          <p:nvPr/>
        </p:nvPicPr>
        <p:blipFill>
          <a:blip r:embed="rId9"/>
          <a:srcRect t="10000" b="10000"/>
          <a:stretch/>
        </p:blipFill>
        <p:spPr>
          <a:xfrm>
            <a:off x="6976851" y="3348104"/>
            <a:ext cx="1875434" cy="1499616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886026" y="1877608"/>
            <a:ext cx="1953132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JSON human-readable, Browser DevTools, log dễ đọc.</a:t>
            </a:r>
            <a:endParaRPr lang="en-US" sz="144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RabbitMQ cho Async Messaging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3085139" y="1107892"/>
            <a:ext cx="2973722" cy="322153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139" y="1107892"/>
            <a:ext cx="2973722" cy="32215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227652" y="1634463"/>
            <a:ext cx="688696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One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4227652" y="2382435"/>
            <a:ext cx="688696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Two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4087853" y="3064806"/>
            <a:ext cx="96829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4166140" y="3780784"/>
            <a:ext cx="81172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Four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269204" y="1320751"/>
            <a:ext cx="2750173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Phù hợp quy mô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269204" y="1630522"/>
            <a:ext cx="275017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Xử lý 0.5-5 msg/s, đơn giản hơn Kafka.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6124694" y="1320751"/>
            <a:ext cx="276084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Đảm bảo gửi tin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6124651" y="1630522"/>
            <a:ext cx="2760891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Hỗ trợ durable queues, ACK/NACK, retry và dead letter queue.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269204" y="3012781"/>
            <a:ext cx="2750173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Tài nguyên thấp</a:t>
            </a:r>
            <a:endParaRPr lang="en-US" sz="1440" dirty="0"/>
          </a:p>
        </p:txBody>
      </p:sp>
      <p:sp>
        <p:nvSpPr>
          <p:cNvPr id="17" name="Text 11"/>
          <p:cNvSpPr/>
          <p:nvPr/>
        </p:nvSpPr>
        <p:spPr>
          <a:xfrm>
            <a:off x="269204" y="3332074"/>
            <a:ext cx="275017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Chỉ dùng 150-200MB RAM, khởi động nhanh 5-10 giây.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6124694" y="3012781"/>
            <a:ext cx="276084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Quản lý dễ dàng</a:t>
            </a:r>
            <a:endParaRPr lang="en-US" sz="1440" dirty="0"/>
          </a:p>
        </p:txBody>
      </p:sp>
      <p:sp>
        <p:nvSpPr>
          <p:cNvPr id="19" name="Text 13"/>
          <p:cNvSpPr/>
          <p:nvPr/>
        </p:nvSpPr>
        <p:spPr>
          <a:xfrm>
            <a:off x="6124694" y="3332074"/>
            <a:ext cx="276084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Web UI mạnh mẽ giúp giám sát hàng đợi và gỡ lỗi trực quan.</a:t>
            </a:r>
            <a:endParaRPr lang="en-US" sz="144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Geographic Sharding cho Trip Database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59603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049D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249317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2453002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196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2442716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4646400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049D5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4636114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6839799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196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829513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57473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Perfect Query Locality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https://oceandoc-ai.obs.ap-southeast-3.myhuaweicloud.com:443/image_1764511465386_UPd6aH.jpg"/>
          <p:cNvPicPr>
            <a:picLocks noChangeAspect="1"/>
          </p:cNvPicPr>
          <p:nvPr/>
        </p:nvPicPr>
        <p:blipFill>
          <a:blip r:embed="rId6"/>
          <a:srcRect t="10000" b="10000"/>
          <a:stretch/>
        </p:blipFill>
        <p:spPr>
          <a:xfrm>
            <a:off x="268747" y="1093358"/>
            <a:ext cx="2026310" cy="16210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57473" y="3314725"/>
            <a:ext cx="204885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80% queries filter theo location, zero cross-shard queries, latency cải thiện 70%.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450872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Aligns with Business Logic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 3" descr="https://oceandoc-ai.obs.ap-southeast-3.myhuaweicloud.com:443/image_1764511468277_RsSXuv.jpg"/>
          <p:cNvPicPr>
            <a:picLocks noChangeAspect="1"/>
          </p:cNvPicPr>
          <p:nvPr/>
        </p:nvPicPr>
        <p:blipFill>
          <a:blip r:embed="rId7"/>
          <a:srcRect t="10000" b="10000"/>
          <a:stretch/>
        </p:blipFill>
        <p:spPr>
          <a:xfrm>
            <a:off x="2462146" y="1093358"/>
            <a:ext cx="2026310" cy="162104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450872" y="3314725"/>
            <a:ext cx="204885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VN Shard và TH Shard phân chia theo longitude, trips không span countries.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4644271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Easy to Expand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 4" descr="https://oceandoc-ai.obs.ap-southeast-3.myhuaweicloud.com:443/image_1764511471286_rpGQ7B.jpg"/>
          <p:cNvPicPr>
            <a:picLocks noChangeAspect="1"/>
          </p:cNvPicPr>
          <p:nvPr/>
        </p:nvPicPr>
        <p:blipFill>
          <a:blip r:embed="rId8"/>
          <a:srcRect t="10000" b="10000"/>
          <a:stretch/>
        </p:blipFill>
        <p:spPr>
          <a:xfrm>
            <a:off x="4655544" y="1093358"/>
            <a:ext cx="2026310" cy="162104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644271" y="3314725"/>
            <a:ext cx="204885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Thêm countries mới chỉ cần add shard, Malaysia và Singapore có thể thêm dễ dàng.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837669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84" b="1" i="0" u="none" strike="noStrike" kern="1200" cap="none" spc="0" normalizeH="0" baseline="0" noProof="0" dirty="0">
                <a:ln>
                  <a:noFill/>
                </a:ln>
                <a:solidFill>
                  <a:srgbClr val="5196FF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Kết quả đạt được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 5" descr="https://oceandoc-ai.obs.ap-southeast-3.myhuaweicloud.com:443/image_1764511474824_LyoVzb.jpg"/>
          <p:cNvPicPr>
            <a:picLocks noChangeAspect="1"/>
          </p:cNvPicPr>
          <p:nvPr/>
        </p:nvPicPr>
        <p:blipFill>
          <a:blip r:embed="rId9"/>
          <a:srcRect t="10000" b="10000"/>
          <a:stretch/>
        </p:blipFill>
        <p:spPr>
          <a:xfrm>
            <a:off x="6848943" y="1093358"/>
            <a:ext cx="2026310" cy="162104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837669" y="3314725"/>
            <a:ext cx="204885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Query latency giảm 70%, write throughput tăng 2x, cross-shard queries 0%.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 Read Replicas cho Driver Location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254208" y="1353026"/>
            <a:ext cx="1234570" cy="1234570"/>
          </a:xfrm>
          <a:custGeom>
            <a:avLst/>
            <a:gdLst/>
            <a:ahLst/>
            <a:cxnLst/>
            <a:rect l="l" t="t" r="r" b="b"/>
            <a:pathLst>
              <a:path w="1234570" h="1234570">
                <a:moveTo>
                  <a:pt x="154321" y="0"/>
                </a:moveTo>
                <a:moveTo>
                  <a:pt x="154321" y="0"/>
                </a:moveTo>
                <a:lnTo>
                  <a:pt x="1080248" y="0"/>
                </a:lnTo>
                <a:quadBezTo>
                  <a:pt x="1234570" y="0"/>
                  <a:pt x="1234570" y="154321"/>
                </a:quadBezTo>
                <a:lnTo>
                  <a:pt x="1234570" y="1080248"/>
                </a:lnTo>
                <a:quadBezTo>
                  <a:pt x="1234570" y="1234570"/>
                  <a:pt x="1080248" y="1234570"/>
                </a:quadBezTo>
                <a:lnTo>
                  <a:pt x="154321" y="1234570"/>
                </a:lnTo>
                <a:quadBezTo>
                  <a:pt x="0" y="1234570"/>
                  <a:pt x="0" y="1080248"/>
                </a:quadBezTo>
                <a:lnTo>
                  <a:pt x="0" y="154321"/>
                </a:lnTo>
                <a:quadBezTo>
                  <a:pt x="0" y="0"/>
                  <a:pt x="154321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655222" y="1353026"/>
            <a:ext cx="1234570" cy="1234570"/>
          </a:xfrm>
          <a:custGeom>
            <a:avLst/>
            <a:gdLst/>
            <a:ahLst/>
            <a:cxnLst/>
            <a:rect l="l" t="t" r="r" b="b"/>
            <a:pathLst>
              <a:path w="1234570" h="1234570">
                <a:moveTo>
                  <a:pt x="154321" y="0"/>
                </a:moveTo>
                <a:moveTo>
                  <a:pt x="154321" y="0"/>
                </a:moveTo>
                <a:lnTo>
                  <a:pt x="1080248" y="0"/>
                </a:lnTo>
                <a:quadBezTo>
                  <a:pt x="1234570" y="0"/>
                  <a:pt x="1234570" y="154321"/>
                </a:quadBezTo>
                <a:lnTo>
                  <a:pt x="1234570" y="1080248"/>
                </a:lnTo>
                <a:quadBezTo>
                  <a:pt x="1234570" y="1234570"/>
                  <a:pt x="1080248" y="1234570"/>
                </a:quadBezTo>
                <a:lnTo>
                  <a:pt x="154321" y="1234570"/>
                </a:lnTo>
                <a:quadBezTo>
                  <a:pt x="0" y="1234570"/>
                  <a:pt x="0" y="1080248"/>
                </a:quadBezTo>
                <a:lnTo>
                  <a:pt x="0" y="154321"/>
                </a:lnTo>
                <a:quadBezTo>
                  <a:pt x="0" y="0"/>
                  <a:pt x="154321" y="0"/>
                </a:quad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254208" y="2738784"/>
            <a:ext cx="1234570" cy="1234570"/>
          </a:xfrm>
          <a:custGeom>
            <a:avLst/>
            <a:gdLst/>
            <a:ahLst/>
            <a:cxnLst/>
            <a:rect l="l" t="t" r="r" b="b"/>
            <a:pathLst>
              <a:path w="1234570" h="1234570">
                <a:moveTo>
                  <a:pt x="154321" y="0"/>
                </a:moveTo>
                <a:moveTo>
                  <a:pt x="154321" y="0"/>
                </a:moveTo>
                <a:lnTo>
                  <a:pt x="1080248" y="0"/>
                </a:lnTo>
                <a:quadBezTo>
                  <a:pt x="1234570" y="0"/>
                  <a:pt x="1234570" y="154321"/>
                </a:quadBezTo>
                <a:lnTo>
                  <a:pt x="1234570" y="1080248"/>
                </a:lnTo>
                <a:quadBezTo>
                  <a:pt x="1234570" y="1234570"/>
                  <a:pt x="1080248" y="1234570"/>
                </a:quadBezTo>
                <a:lnTo>
                  <a:pt x="154321" y="1234570"/>
                </a:lnTo>
                <a:quadBezTo>
                  <a:pt x="0" y="1234570"/>
                  <a:pt x="0" y="1080248"/>
                </a:quadBezTo>
                <a:lnTo>
                  <a:pt x="0" y="154321"/>
                </a:lnTo>
                <a:quadBezTo>
                  <a:pt x="0" y="0"/>
                  <a:pt x="154321" y="0"/>
                </a:quad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655222" y="2738784"/>
            <a:ext cx="1234570" cy="1234570"/>
          </a:xfrm>
          <a:custGeom>
            <a:avLst/>
            <a:gdLst/>
            <a:ahLst/>
            <a:cxnLst/>
            <a:rect l="l" t="t" r="r" b="b"/>
            <a:pathLst>
              <a:path w="1234570" h="1234570">
                <a:moveTo>
                  <a:pt x="154321" y="0"/>
                </a:moveTo>
                <a:moveTo>
                  <a:pt x="154321" y="0"/>
                </a:moveTo>
                <a:lnTo>
                  <a:pt x="1080248" y="0"/>
                </a:lnTo>
                <a:quadBezTo>
                  <a:pt x="1234570" y="0"/>
                  <a:pt x="1234570" y="154321"/>
                </a:quadBezTo>
                <a:lnTo>
                  <a:pt x="1234570" y="1080248"/>
                </a:lnTo>
                <a:quadBezTo>
                  <a:pt x="1234570" y="1234570"/>
                  <a:pt x="1080248" y="1234570"/>
                </a:quadBezTo>
                <a:lnTo>
                  <a:pt x="154321" y="1234570"/>
                </a:lnTo>
                <a:quadBezTo>
                  <a:pt x="0" y="1234570"/>
                  <a:pt x="0" y="1080248"/>
                </a:quadBezTo>
                <a:lnTo>
                  <a:pt x="0" y="154321"/>
                </a:lnTo>
                <a:quadBezTo>
                  <a:pt x="0" y="0"/>
                  <a:pt x="154321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1752" y="1662154"/>
            <a:ext cx="661510" cy="61631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8147" y="3042722"/>
            <a:ext cx="626693" cy="62669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5758" y="3009320"/>
            <a:ext cx="693498" cy="693498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5315" y="1664451"/>
            <a:ext cx="612357" cy="61172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58693" y="93911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Giải quyết bottleneck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7"/>
          <p:cNvSpPr/>
          <p:nvPr/>
        </p:nvSpPr>
        <p:spPr>
          <a:xfrm>
            <a:off x="253537" y="1370708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Phân tách read/write, giảm tải master, cải thiện hiệu suất đọc.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002866" y="939111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CQRS Pattern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6002866" y="1370686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Command ghi vào Master, Query đọc từ Replica, phân tách rõ ràng.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58693" y="3171161"/>
            <a:ext cx="283373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Eventual Consistency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253537" y="3595443"/>
            <a:ext cx="28388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Độ trễ sao chép 1-10ms, chấp nhận được với cập nhật vị trí 5 giây.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6002866" y="3171139"/>
            <a:ext cx="2874389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Kết quả đạt được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6002866" y="3595443"/>
            <a:ext cx="286973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Tăng 67% throughput, giảm 40% latency, CPU master giảm từ 65% xuống 35%.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HPA cho Kubernetes Autoscaling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>
            <a:off x="3085139" y="1107892"/>
            <a:ext cx="2973722" cy="322153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139" y="1107892"/>
            <a:ext cx="2973722" cy="32215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227652" y="1634463"/>
            <a:ext cx="688696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One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3"/>
          <p:cNvSpPr/>
          <p:nvPr/>
        </p:nvSpPr>
        <p:spPr>
          <a:xfrm>
            <a:off x="4227652" y="2382435"/>
            <a:ext cx="688696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Two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4"/>
          <p:cNvSpPr/>
          <p:nvPr/>
        </p:nvSpPr>
        <p:spPr>
          <a:xfrm>
            <a:off x="4087853" y="3064806"/>
            <a:ext cx="968295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5"/>
          <p:cNvSpPr/>
          <p:nvPr/>
        </p:nvSpPr>
        <p:spPr>
          <a:xfrm>
            <a:off x="4166140" y="3780784"/>
            <a:ext cx="81172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28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Four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6"/>
          <p:cNvSpPr/>
          <p:nvPr/>
        </p:nvSpPr>
        <p:spPr>
          <a:xfrm>
            <a:off x="269204" y="1320751"/>
            <a:ext cx="2750173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Scales with Traffic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69204" y="1630522"/>
            <a:ext cx="275017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Tự động điều chỉnh từ 2 pods lúc bình thường đến 6 pods khi cao điểm, tối ưu hóa tài nguyên.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124694" y="1320751"/>
            <a:ext cx="276084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Fast Reaction Time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9"/>
          <p:cNvSpPr/>
          <p:nvPr/>
        </p:nvSpPr>
        <p:spPr>
          <a:xfrm>
            <a:off x="6124651" y="1630522"/>
            <a:ext cx="2760891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Phản ứng nhanh trong 45 giây khi lưu lượng tăng đột biến, đảm bảo hiệu suất ổn định.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69204" y="3012781"/>
            <a:ext cx="2750173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Cost Optimization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269204" y="3332074"/>
            <a:ext cx="275017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60% tài nguyên so với cấu hình cố định, duy trì hiệu suất tốt trong mọi tình huống.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124694" y="3012781"/>
            <a:ext cx="2760848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Proven Results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124694" y="3332074"/>
            <a:ext cx="276084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Duy trì độ trễ P95 dưới 100ms trong quá trình mở rộng, đáp ứng hiệu quả từ 100-1000 req/s.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Linkerd cho Service Mesh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rot="2700000">
            <a:off x="2995607" y="2562602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182" y="2818177"/>
            <a:ext cx="400507" cy="400507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 rot="2700000">
            <a:off x="3704254" y="1814392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054" y="2046192"/>
            <a:ext cx="448056" cy="448056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 rot="2700000">
            <a:off x="4521823" y="2553458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642" y="2837278"/>
            <a:ext cx="344018" cy="344018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 rot="2700000">
            <a:off x="5236736" y="1814392"/>
            <a:ext cx="911657" cy="911657"/>
          </a:xfrm>
          <a:custGeom>
            <a:avLst/>
            <a:gdLst/>
            <a:ahLst/>
            <a:cxnLst/>
            <a:rect l="l" t="t" r="r" b="b"/>
            <a:pathLst>
              <a:path w="911657" h="911657">
                <a:moveTo>
                  <a:pt x="158693" y="0"/>
                </a:moveTo>
                <a:moveTo>
                  <a:pt x="158693" y="0"/>
                </a:moveTo>
                <a:lnTo>
                  <a:pt x="752964" y="0"/>
                </a:lnTo>
                <a:quadBezTo>
                  <a:pt x="911657" y="0"/>
                  <a:pt x="911657" y="158693"/>
                </a:quadBezTo>
                <a:lnTo>
                  <a:pt x="911657" y="752964"/>
                </a:lnTo>
                <a:quadBezTo>
                  <a:pt x="911657" y="911657"/>
                  <a:pt x="752964" y="911657"/>
                </a:quadBezTo>
                <a:lnTo>
                  <a:pt x="158693" y="911657"/>
                </a:lnTo>
                <a:quadBezTo>
                  <a:pt x="0" y="911657"/>
                  <a:pt x="0" y="752964"/>
                </a:quadBezTo>
                <a:lnTo>
                  <a:pt x="0" y="158693"/>
                </a:lnTo>
                <a:quadBezTo>
                  <a:pt x="0" y="0"/>
                  <a:pt x="158693" y="0"/>
                </a:quad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0599" y="2088254"/>
            <a:ext cx="363931" cy="36393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28600" y="911657"/>
            <a:ext cx="256306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Nhẹ và nhanh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7"/>
          <p:cNvSpPr/>
          <p:nvPr/>
        </p:nvSpPr>
        <p:spPr>
          <a:xfrm>
            <a:off x="228600" y="1398118"/>
            <a:ext cx="2563063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Proxy 10-20MB, độ trễ 5ms, tiết kiệm 540MB RAM so với Istio.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8"/>
          <p:cNvSpPr/>
          <p:nvPr/>
        </p:nvSpPr>
        <p:spPr>
          <a:xfrm>
            <a:off x="6309771" y="911657"/>
            <a:ext cx="256288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Đơn giản hơn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9"/>
          <p:cNvSpPr/>
          <p:nvPr/>
        </p:nvSpPr>
        <p:spPr>
          <a:xfrm>
            <a:off x="6309771" y="1398118"/>
            <a:ext cx="2562880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Cài đặt 2 lệnh, mTLS tự động, metrics ngay lập tức.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28600" y="2900081"/>
            <a:ext cx="256306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mTLS tự động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228600" y="3360939"/>
            <a:ext cx="2563063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Mã hóa giữa các service, xoay chứng chỉ mỗi 24h.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12"/>
          <p:cNvSpPr/>
          <p:nvPr/>
        </p:nvSpPr>
        <p:spPr>
          <a:xfrm>
            <a:off x="6309589" y="2900081"/>
            <a:ext cx="2563063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5049D5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Khả năng quan sát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3"/>
          <p:cNvSpPr/>
          <p:nvPr/>
        </p:nvSpPr>
        <p:spPr>
          <a:xfrm>
            <a:off x="6309589" y="3360939"/>
            <a:ext cx="2563063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Dashboard thời gian thực, tỷ lệ thành công, độ trễ, biểu đồ topology.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25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1" i="0" u="none" strike="noStrike" kern="1200" cap="none" spc="0" normalizeH="0" baseline="0" noProof="0" dirty="0">
                <a:ln>
                  <a:noFill/>
                </a:ln>
                <a:solidFill>
                  <a:srgbClr val="0A0237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Resilience4j cho Circuit Breaker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31546" y="1234440"/>
            <a:ext cx="2843784" cy="6629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923" y="1014984"/>
            <a:ext cx="2850185" cy="662940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63" y="2884018"/>
            <a:ext cx="2758745" cy="662940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031546" y="3103474"/>
            <a:ext cx="2878531" cy="662940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498703" y="1163574"/>
            <a:ext cx="258540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Ngăn lỗi dây chuyền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6" descr="https://oceandoc-ai.obs.ap-southeast-3.myhuaweicloud.com:443/image_1764511472938_ZdGZo2.jpg"/>
          <p:cNvPicPr>
            <a:picLocks noChangeAspect="1"/>
          </p:cNvPicPr>
          <p:nvPr/>
        </p:nvPicPr>
        <p:blipFill>
          <a:blip r:embed="rId10"/>
          <a:srcRect l="10000" r="10000"/>
          <a:stretch/>
        </p:blipFill>
        <p:spPr>
          <a:xfrm>
            <a:off x="3084108" y="963580"/>
            <a:ext cx="2951991" cy="3689989"/>
          </a:xfrm>
          <a:prstGeom prst="rect">
            <a:avLst/>
          </a:prstGeom>
        </p:spPr>
      </p:pic>
      <p:sp>
        <p:nvSpPr>
          <p:cNvPr id="12" name="Text 3"/>
          <p:cNvSpPr/>
          <p:nvPr/>
        </p:nvSpPr>
        <p:spPr>
          <a:xfrm>
            <a:off x="233923" y="1639519"/>
            <a:ext cx="285018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Ngăn lỗi lan truyền giữa các dịch vụ, giúp hệ thống duy trì hoạt động khi có sự cố.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4"/>
          <p:cNvSpPr/>
          <p:nvPr/>
        </p:nvSpPr>
        <p:spPr>
          <a:xfrm>
            <a:off x="498703" y="3032608"/>
            <a:ext cx="2585405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Tích hợp Spring Boot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5"/>
          <p:cNvSpPr/>
          <p:nvPr/>
        </p:nvSpPr>
        <p:spPr>
          <a:xfrm>
            <a:off x="325363" y="3519526"/>
            <a:ext cx="275874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Sử dụng annotation đơn giản, tự động gọi fallback khi circuit mở, cấu hình trong application.yml.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6"/>
          <p:cNvSpPr/>
          <p:nvPr/>
        </p:nvSpPr>
        <p:spPr>
          <a:xfrm>
            <a:off x="6036099" y="1383030"/>
            <a:ext cx="2585009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Nhẹ và hiện đại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7"/>
          <p:cNvSpPr/>
          <p:nvPr/>
        </p:nvSpPr>
        <p:spPr>
          <a:xfrm>
            <a:off x="6036099" y="1858975"/>
            <a:ext cx="280265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Chỉ 1MB, không phụ thuộc, được phát triển tích cực, hỗ trợ Java 17+ và Spring Boot 3.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8"/>
          <p:cNvSpPr/>
          <p:nvPr/>
        </p:nvSpPr>
        <p:spPr>
          <a:xfrm>
            <a:off x="6031546" y="3252064"/>
            <a:ext cx="258956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96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Phục hồi tự động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9"/>
          <p:cNvSpPr/>
          <p:nvPr/>
        </p:nvSpPr>
        <p:spPr>
          <a:xfrm>
            <a:off x="6031546" y="3738982"/>
            <a:ext cx="2878531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8" b="0" i="0" u="none" strike="noStrike" kern="0" cap="none" spc="72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Chuyển từ OPEN sang HALF-OPEN sau 10s, kiểm tra 3 lần trước khi đóng circuit lại.</a:t>
            </a:r>
            <a:endParaRPr kumimoji="0" lang="en-US" sz="144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Trade-offs đã chấp nhận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3432" y="969009"/>
            <a:ext cx="2759752" cy="2759752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3432" y="969009"/>
            <a:ext cx="2759752" cy="275975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3241720" y="1781957"/>
            <a:ext cx="71408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01</a:t>
            </a:r>
            <a:endParaRPr lang="en-US" sz="1440" dirty="0"/>
          </a:p>
        </p:txBody>
      </p:sp>
      <p:sp>
        <p:nvSpPr>
          <p:cNvPr id="9" name="Text 3"/>
          <p:cNvSpPr/>
          <p:nvPr/>
        </p:nvSpPr>
        <p:spPr>
          <a:xfrm>
            <a:off x="5214104" y="1781957"/>
            <a:ext cx="71408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</a:t>
            </a:r>
            <a:endParaRPr lang="en-US" sz="1440" dirty="0"/>
          </a:p>
        </p:txBody>
      </p:sp>
      <p:sp>
        <p:nvSpPr>
          <p:cNvPr id="10" name="Text 4"/>
          <p:cNvSpPr/>
          <p:nvPr/>
        </p:nvSpPr>
        <p:spPr>
          <a:xfrm>
            <a:off x="4246693" y="3087872"/>
            <a:ext cx="714089" cy="5669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03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278358" y="1469441"/>
            <a:ext cx="2810028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Ưu điểm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278358" y="1782166"/>
            <a:ext cx="2810028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Hiệu suất cao, codebase đơn giản, dễ scale, phù hợp học tập.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6055865" y="1460240"/>
            <a:ext cx="2850672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Nhược điểm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6055614" y="1773022"/>
            <a:ext cx="2850923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Dữ liệu trong RAM, single point of failure, giới hạn bộ nhớ, không có truy vấn phức tạp.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1639282" y="3756193"/>
            <a:ext cx="5866175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Biện pháp giảm thiểu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1609169" y="4058160"/>
            <a:ext cx="5925662" cy="5486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Enable AOF, Redis Sentinel, chấp nhận giới hạn bộ nhớ, kết hợp PostgreSQL cho analytics.</a:t>
            </a:r>
            <a:endParaRPr lang="en-US" sz="144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Thách thức và bài học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04</a:t>
            </a:r>
            <a:endParaRPr lang="en-US" sz="144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Debug hệ thống phân tán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https://oceandoc-ai.obs.ap-southeast-3.myhuaweicloud.com:443/image_1764476335687_unDoRh.jp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9399" y="3689091"/>
            <a:ext cx="1159202" cy="1159202"/>
          </a:xfrm>
          <a:prstGeom prst="rect">
            <a:avLst/>
          </a:prstGeom>
        </p:spPr>
      </p:pic>
      <p:pic>
        <p:nvPicPr>
          <p:cNvPr id="7" name="Image 3" descr="https://oceandoc-ai.obs.ap-southeast-3.myhuaweicloud.com:443/image_1764476332881_QZw6wB.jp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9399" y="2391265"/>
            <a:ext cx="1159202" cy="1159202"/>
          </a:xfrm>
          <a:prstGeom prst="rect">
            <a:avLst/>
          </a:prstGeom>
        </p:spPr>
      </p:pic>
      <p:pic>
        <p:nvPicPr>
          <p:cNvPr id="8" name="Image 4" descr="https://oceandoc-ai.obs.ap-southeast-3.myhuaweicloud.com:443/image_1764476329901_gMbFy4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89399" y="1093438"/>
            <a:ext cx="1159202" cy="1159202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489399" y="3689091"/>
            <a:ext cx="8355361" cy="1159202"/>
          </a:xfrm>
          <a:custGeom>
            <a:avLst/>
            <a:gdLst/>
            <a:ahLst/>
            <a:cxnLst/>
            <a:rect l="l" t="t" r="r" b="b"/>
            <a:pathLst>
              <a:path w="8355361" h="1159202">
                <a:moveTo>
                  <a:pt x="134755" y="0"/>
                </a:moveTo>
                <a:moveTo>
                  <a:pt x="134755" y="0"/>
                </a:moveTo>
                <a:lnTo>
                  <a:pt x="8220606" y="0"/>
                </a:lnTo>
                <a:quadBezTo>
                  <a:pt x="8355361" y="0"/>
                  <a:pt x="8355361" y="134755"/>
                </a:quadBezTo>
                <a:lnTo>
                  <a:pt x="8355361" y="1024447"/>
                </a:lnTo>
                <a:quadBezTo>
                  <a:pt x="8355361" y="1159202"/>
                  <a:pt x="8220606" y="1159202"/>
                </a:quadBezTo>
                <a:lnTo>
                  <a:pt x="134755" y="1159202"/>
                </a:lnTo>
                <a:quadBezTo>
                  <a:pt x="0" y="1159202"/>
                  <a:pt x="0" y="1024447"/>
                </a:quadBezTo>
                <a:lnTo>
                  <a:pt x="0" y="134755"/>
                </a:lnTo>
                <a:quadBezTo>
                  <a:pt x="0" y="0"/>
                  <a:pt x="13475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5049D5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0" name="Shape 3"/>
          <p:cNvSpPr/>
          <p:nvPr/>
        </p:nvSpPr>
        <p:spPr>
          <a:xfrm>
            <a:off x="489399" y="2391265"/>
            <a:ext cx="8355361" cy="1159202"/>
          </a:xfrm>
          <a:custGeom>
            <a:avLst/>
            <a:gdLst/>
            <a:ahLst/>
            <a:cxnLst/>
            <a:rect l="l" t="t" r="r" b="b"/>
            <a:pathLst>
              <a:path w="8355361" h="1159202">
                <a:moveTo>
                  <a:pt x="134755" y="0"/>
                </a:moveTo>
                <a:moveTo>
                  <a:pt x="134755" y="0"/>
                </a:moveTo>
                <a:lnTo>
                  <a:pt x="8220606" y="0"/>
                </a:lnTo>
                <a:quadBezTo>
                  <a:pt x="8355361" y="0"/>
                  <a:pt x="8355361" y="134755"/>
                </a:quadBezTo>
                <a:lnTo>
                  <a:pt x="8355361" y="1024447"/>
                </a:lnTo>
                <a:quadBezTo>
                  <a:pt x="8355361" y="1159202"/>
                  <a:pt x="8220606" y="1159202"/>
                </a:quadBezTo>
                <a:lnTo>
                  <a:pt x="134755" y="1159202"/>
                </a:lnTo>
                <a:quadBezTo>
                  <a:pt x="0" y="1159202"/>
                  <a:pt x="0" y="1024447"/>
                </a:quadBezTo>
                <a:lnTo>
                  <a:pt x="0" y="134755"/>
                </a:lnTo>
                <a:quadBezTo>
                  <a:pt x="0" y="0"/>
                  <a:pt x="13475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5196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1" name="Shape 4"/>
          <p:cNvSpPr/>
          <p:nvPr/>
        </p:nvSpPr>
        <p:spPr>
          <a:xfrm>
            <a:off x="489399" y="1093438"/>
            <a:ext cx="8355361" cy="1159202"/>
          </a:xfrm>
          <a:custGeom>
            <a:avLst/>
            <a:gdLst/>
            <a:ahLst/>
            <a:cxnLst/>
            <a:rect l="l" t="t" r="r" b="b"/>
            <a:pathLst>
              <a:path w="8355361" h="1159202">
                <a:moveTo>
                  <a:pt x="134755" y="0"/>
                </a:moveTo>
                <a:moveTo>
                  <a:pt x="134755" y="0"/>
                </a:moveTo>
                <a:lnTo>
                  <a:pt x="8220606" y="0"/>
                </a:lnTo>
                <a:quadBezTo>
                  <a:pt x="8355361" y="0"/>
                  <a:pt x="8355361" y="134755"/>
                </a:quadBezTo>
                <a:lnTo>
                  <a:pt x="8355361" y="1024447"/>
                </a:lnTo>
                <a:quadBezTo>
                  <a:pt x="8355361" y="1159202"/>
                  <a:pt x="8220606" y="1159202"/>
                </a:quadBezTo>
                <a:lnTo>
                  <a:pt x="134755" y="1159202"/>
                </a:lnTo>
                <a:quadBezTo>
                  <a:pt x="0" y="1159202"/>
                  <a:pt x="0" y="1024447"/>
                </a:quadBezTo>
                <a:lnTo>
                  <a:pt x="0" y="134755"/>
                </a:lnTo>
                <a:quadBezTo>
                  <a:pt x="0" y="0"/>
                  <a:pt x="134755" y="0"/>
                </a:quadBezTo>
                <a:close/>
              </a:path>
            </a:pathLst>
          </a:custGeom>
          <a:solidFill>
            <a:srgbClr val="FFFFFF">
              <a:alpha val="0"/>
            </a:srgbClr>
          </a:solidFill>
          <a:ln w="19050">
            <a:solidFill>
              <a:srgbClr val="5049D5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2" name="Shape 5"/>
          <p:cNvSpPr/>
          <p:nvPr/>
        </p:nvSpPr>
        <p:spPr>
          <a:xfrm>
            <a:off x="332047" y="1457131"/>
            <a:ext cx="388228" cy="431817"/>
          </a:xfrm>
          <a:custGeom>
            <a:avLst/>
            <a:gdLst/>
            <a:ahLst/>
            <a:cxnLst/>
            <a:rect l="l" t="t" r="r" b="b"/>
            <a:pathLst>
              <a:path w="388228" h="431817">
                <a:moveTo>
                  <a:pt x="45871" y="0"/>
                </a:moveTo>
                <a:moveTo>
                  <a:pt x="45871" y="0"/>
                </a:moveTo>
                <a:lnTo>
                  <a:pt x="342357" y="0"/>
                </a:lnTo>
                <a:quadBezTo>
                  <a:pt x="388228" y="0"/>
                  <a:pt x="388228" y="45871"/>
                </a:quadBezTo>
                <a:lnTo>
                  <a:pt x="388228" y="385946"/>
                </a:lnTo>
                <a:quadBezTo>
                  <a:pt x="388228" y="431817"/>
                  <a:pt x="342357" y="431817"/>
                </a:quadBezTo>
                <a:lnTo>
                  <a:pt x="45871" y="431817"/>
                </a:lnTo>
                <a:quadBezTo>
                  <a:pt x="0" y="431817"/>
                  <a:pt x="0" y="385946"/>
                </a:quadBezTo>
                <a:lnTo>
                  <a:pt x="0" y="45871"/>
                </a:lnTo>
                <a:quadBezTo>
                  <a:pt x="0" y="0"/>
                  <a:pt x="45871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3" name="Text 6"/>
          <p:cNvSpPr/>
          <p:nvPr/>
        </p:nvSpPr>
        <p:spPr>
          <a:xfrm>
            <a:off x="299240" y="1417007"/>
            <a:ext cx="708418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440" dirty="0"/>
          </a:p>
        </p:txBody>
      </p:sp>
      <p:sp>
        <p:nvSpPr>
          <p:cNvPr id="14" name="Shape 7"/>
          <p:cNvSpPr/>
          <p:nvPr/>
        </p:nvSpPr>
        <p:spPr>
          <a:xfrm>
            <a:off x="332047" y="2754957"/>
            <a:ext cx="388228" cy="431817"/>
          </a:xfrm>
          <a:custGeom>
            <a:avLst/>
            <a:gdLst/>
            <a:ahLst/>
            <a:cxnLst/>
            <a:rect l="l" t="t" r="r" b="b"/>
            <a:pathLst>
              <a:path w="388228" h="431817">
                <a:moveTo>
                  <a:pt x="45871" y="0"/>
                </a:moveTo>
                <a:moveTo>
                  <a:pt x="45871" y="0"/>
                </a:moveTo>
                <a:lnTo>
                  <a:pt x="342357" y="0"/>
                </a:lnTo>
                <a:quadBezTo>
                  <a:pt x="388228" y="0"/>
                  <a:pt x="388228" y="45871"/>
                </a:quadBezTo>
                <a:lnTo>
                  <a:pt x="388228" y="385946"/>
                </a:lnTo>
                <a:quadBezTo>
                  <a:pt x="388228" y="431817"/>
                  <a:pt x="342357" y="431817"/>
                </a:quadBezTo>
                <a:lnTo>
                  <a:pt x="45871" y="431817"/>
                </a:lnTo>
                <a:quadBezTo>
                  <a:pt x="0" y="431817"/>
                  <a:pt x="0" y="385946"/>
                </a:quadBezTo>
                <a:lnTo>
                  <a:pt x="0" y="45871"/>
                </a:lnTo>
                <a:quadBezTo>
                  <a:pt x="0" y="0"/>
                  <a:pt x="45871" y="0"/>
                </a:quad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5" name="Shape 8"/>
          <p:cNvSpPr/>
          <p:nvPr/>
        </p:nvSpPr>
        <p:spPr>
          <a:xfrm>
            <a:off x="332047" y="4052784"/>
            <a:ext cx="388228" cy="431817"/>
          </a:xfrm>
          <a:custGeom>
            <a:avLst/>
            <a:gdLst/>
            <a:ahLst/>
            <a:cxnLst/>
            <a:rect l="l" t="t" r="r" b="b"/>
            <a:pathLst>
              <a:path w="388228" h="431817">
                <a:moveTo>
                  <a:pt x="45871" y="0"/>
                </a:moveTo>
                <a:moveTo>
                  <a:pt x="45871" y="0"/>
                </a:moveTo>
                <a:lnTo>
                  <a:pt x="342357" y="0"/>
                </a:lnTo>
                <a:quadBezTo>
                  <a:pt x="388228" y="0"/>
                  <a:pt x="388228" y="45871"/>
                </a:quadBezTo>
                <a:lnTo>
                  <a:pt x="388228" y="385946"/>
                </a:lnTo>
                <a:quadBezTo>
                  <a:pt x="388228" y="431817"/>
                  <a:pt x="342357" y="431817"/>
                </a:quadBezTo>
                <a:lnTo>
                  <a:pt x="45871" y="431817"/>
                </a:lnTo>
                <a:quadBezTo>
                  <a:pt x="0" y="431817"/>
                  <a:pt x="0" y="385946"/>
                </a:quadBezTo>
                <a:lnTo>
                  <a:pt x="0" y="45871"/>
                </a:lnTo>
                <a:quadBezTo>
                  <a:pt x="0" y="0"/>
                  <a:pt x="45871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6" name="Text 9"/>
          <p:cNvSpPr/>
          <p:nvPr/>
        </p:nvSpPr>
        <p:spPr>
          <a:xfrm>
            <a:off x="299240" y="4012660"/>
            <a:ext cx="708418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299240" y="2714834"/>
            <a:ext cx="708418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1759007" y="1456516"/>
            <a:ext cx="2441294" cy="43304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Thách thức</a:t>
            </a:r>
            <a:endParaRPr lang="en-US" sz="1440" dirty="0"/>
          </a:p>
        </p:txBody>
      </p:sp>
      <p:sp>
        <p:nvSpPr>
          <p:cNvPr id="19" name="Text 12"/>
          <p:cNvSpPr/>
          <p:nvPr/>
        </p:nvSpPr>
        <p:spPr>
          <a:xfrm>
            <a:off x="4282090" y="1392926"/>
            <a:ext cx="4235514" cy="56022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Request qua nhiều services, logs phân tán, khó trace lỗi.</a:t>
            </a:r>
            <a:endParaRPr lang="en-US" sz="1440" dirty="0"/>
          </a:p>
        </p:txBody>
      </p:sp>
      <p:sp>
        <p:nvSpPr>
          <p:cNvPr id="20" name="Text 13"/>
          <p:cNvSpPr/>
          <p:nvPr/>
        </p:nvSpPr>
        <p:spPr>
          <a:xfrm>
            <a:off x="1759007" y="2754343"/>
            <a:ext cx="2441294" cy="43304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Bài học</a:t>
            </a:r>
            <a:endParaRPr lang="en-US" sz="1440" dirty="0"/>
          </a:p>
        </p:txBody>
      </p:sp>
      <p:sp>
        <p:nvSpPr>
          <p:cNvPr id="21" name="Text 14"/>
          <p:cNvSpPr/>
          <p:nvPr/>
        </p:nvSpPr>
        <p:spPr>
          <a:xfrm>
            <a:off x="4282090" y="2690753"/>
            <a:ext cx="4235514" cy="56022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Kỹ năng debug trên nhiều containers, môi trường khác nhau.</a:t>
            </a:r>
            <a:endParaRPr lang="en-US" sz="1440" dirty="0"/>
          </a:p>
        </p:txBody>
      </p:sp>
      <p:sp>
        <p:nvSpPr>
          <p:cNvPr id="22" name="Text 15"/>
          <p:cNvSpPr/>
          <p:nvPr/>
        </p:nvSpPr>
        <p:spPr>
          <a:xfrm>
            <a:off x="1759007" y="4052169"/>
            <a:ext cx="2441294" cy="43304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Kỹ năng đạt được</a:t>
            </a:r>
            <a:endParaRPr lang="en-US" sz="1440" dirty="0"/>
          </a:p>
        </p:txBody>
      </p:sp>
      <p:sp>
        <p:nvSpPr>
          <p:cNvPr id="23" name="Text 16"/>
          <p:cNvSpPr/>
          <p:nvPr/>
        </p:nvSpPr>
        <p:spPr>
          <a:xfrm>
            <a:off x="4282090" y="3988579"/>
            <a:ext cx="4235514" cy="56022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Phân tích logs, debug flows bất đồng bộ, trace requests.</a:t>
            </a:r>
            <a:endParaRPr lang="en-US" sz="14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Kiến trúc microservices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6674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Tổng quan</a:t>
            </a:r>
            <a:endParaRPr lang="en-US" sz="1440" dirty="0"/>
          </a:p>
        </p:txBody>
      </p:sp>
      <p:pic>
        <p:nvPicPr>
          <p:cNvPr id="7" name="Image 2" descr="https://oceandoc-ai.obs.ap-southeast-3.myhuaweicloud.com:443/image_1764476303203_mfVs2M.jpg"/>
          <p:cNvPicPr>
            <a:picLocks noChangeAspect="1"/>
          </p:cNvPicPr>
          <p:nvPr/>
        </p:nvPicPr>
        <p:blipFill>
          <a:blip r:embed="rId6"/>
          <a:srcRect l="12547" r="12547"/>
          <a:stretch/>
        </p:blipFill>
        <p:spPr>
          <a:xfrm>
            <a:off x="3401524" y="1043680"/>
            <a:ext cx="2340953" cy="17557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053" y="1526134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Nền tảng đặt xe dựa trên microservices, Spring Boot với giao thức hybrid.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76674" y="296082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Thành phần chính</a:t>
            </a:r>
            <a:endParaRPr lang="en-US" sz="1440" dirty="0"/>
          </a:p>
        </p:txBody>
      </p:sp>
      <p:pic>
        <p:nvPicPr>
          <p:cNvPr id="10" name="Image 3" descr="https://oceandoc-ai.obs.ap-southeast-3.myhuaweicloud.com:443/image_1764476305719_td9zNW.jpg"/>
          <p:cNvPicPr>
            <a:picLocks noChangeAspect="1"/>
          </p:cNvPicPr>
          <p:nvPr/>
        </p:nvPicPr>
        <p:blipFill>
          <a:blip r:embed="rId7"/>
          <a:srcRect l="12547" r="12547"/>
          <a:stretch/>
        </p:blipFill>
        <p:spPr>
          <a:xfrm>
            <a:off x="3401524" y="2939380"/>
            <a:ext cx="2340953" cy="17557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7530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API Gateway, User Service, Trip Service, Driver Service và Driver Simulator.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5897880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Giao tiếp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5897880" y="1526112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REST API, gRPC Streaming, RabbitMQ và OpenFeign cho các mục đích khác nhau.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5897880" y="2960805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Lợi ích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5904358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Tách biệt dịch vụ, dễ mở rộng, hiệu suất cao và khả năng chịu lỗi tốt.</a:t>
            </a:r>
            <a:endParaRPr lang="en-US" sz="144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Làm việc với Redis Geospatial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57" y="995360"/>
            <a:ext cx="2768058" cy="3612311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247702" y="4604330"/>
            <a:ext cx="828261" cy="0"/>
          </a:xfrm>
          <a:custGeom>
            <a:avLst/>
            <a:gdLst/>
            <a:ahLst/>
            <a:cxnLst/>
            <a:rect l="l" t="t" r="r" b="b"/>
            <a:pathLst>
              <a:path w="828261">
                <a:moveTo>
                  <a:pt x="828261" y="0"/>
                </a:moveTo>
                <a:moveTo>
                  <a:pt x="828261" y="0"/>
                </a:moveTo>
                <a:lnTo>
                  <a:pt x="0" y="0"/>
                </a:lnTo>
              </a:path>
            </a:pathLst>
          </a:custGeom>
          <a:noFill/>
          <a:ln w="77974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8" name="Shape 3"/>
          <p:cNvSpPr/>
          <p:nvPr/>
        </p:nvSpPr>
        <p:spPr>
          <a:xfrm>
            <a:off x="610512" y="2057346"/>
            <a:ext cx="2189321" cy="0"/>
          </a:xfrm>
          <a:custGeom>
            <a:avLst/>
            <a:gdLst/>
            <a:ahLst/>
            <a:cxnLst/>
            <a:rect l="l" t="t" r="r" b="b"/>
            <a:pathLst>
              <a:path w="2189321">
                <a:moveTo>
                  <a:pt x="0" y="0"/>
                </a:moveTo>
                <a:moveTo>
                  <a:pt x="0" y="0"/>
                </a:moveTo>
                <a:lnTo>
                  <a:pt x="2189321" y="0"/>
                </a:lnTo>
              </a:path>
            </a:pathLst>
          </a:custGeom>
          <a:noFill/>
          <a:ln w="9747">
            <a:solidFill>
              <a:srgbClr val="5049D5">
                <a:alpha val="58824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57" y="995360"/>
            <a:ext cx="1002281" cy="12528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66067" y="1371943"/>
            <a:ext cx="1979404" cy="35556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Thách thức</a:t>
            </a:r>
            <a:endParaRPr lang="en-US" sz="1440" dirty="0"/>
          </a:p>
        </p:txBody>
      </p:sp>
      <p:sp>
        <p:nvSpPr>
          <p:cNvPr id="11" name="Text 5"/>
          <p:cNvSpPr/>
          <p:nvPr/>
        </p:nvSpPr>
        <p:spPr>
          <a:xfrm>
            <a:off x="397476" y="2220901"/>
            <a:ext cx="2547995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Hiểu cách lưu trữ, chọn commands, tối ưu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cho khoảng 1,000 </a:t>
            </a: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tài xế.</a:t>
            </a:r>
            <a:endParaRPr lang="en-US" sz="144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7971" y="1017214"/>
            <a:ext cx="2768058" cy="3612311"/>
          </a:xfrm>
          <a:prstGeom prst="rect">
            <a:avLst/>
          </a:prstGeom>
        </p:spPr>
      </p:pic>
      <p:sp>
        <p:nvSpPr>
          <p:cNvPr id="13" name="Shape 6"/>
          <p:cNvSpPr/>
          <p:nvPr/>
        </p:nvSpPr>
        <p:spPr>
          <a:xfrm>
            <a:off x="4132516" y="4621778"/>
            <a:ext cx="828261" cy="0"/>
          </a:xfrm>
          <a:custGeom>
            <a:avLst/>
            <a:gdLst/>
            <a:ahLst/>
            <a:cxnLst/>
            <a:rect l="l" t="t" r="r" b="b"/>
            <a:pathLst>
              <a:path w="828261">
                <a:moveTo>
                  <a:pt x="828261" y="0"/>
                </a:moveTo>
                <a:moveTo>
                  <a:pt x="828261" y="0"/>
                </a:moveTo>
                <a:lnTo>
                  <a:pt x="0" y="0"/>
                </a:lnTo>
              </a:path>
            </a:pathLst>
          </a:custGeom>
          <a:noFill/>
          <a:ln w="77974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4" name="Shape 7"/>
          <p:cNvSpPr/>
          <p:nvPr/>
        </p:nvSpPr>
        <p:spPr>
          <a:xfrm>
            <a:off x="3495326" y="2074794"/>
            <a:ext cx="2189321" cy="0"/>
          </a:xfrm>
          <a:custGeom>
            <a:avLst/>
            <a:gdLst/>
            <a:ahLst/>
            <a:cxnLst/>
            <a:rect l="l" t="t" r="r" b="b"/>
            <a:pathLst>
              <a:path w="2189321">
                <a:moveTo>
                  <a:pt x="0" y="0"/>
                </a:moveTo>
                <a:moveTo>
                  <a:pt x="0" y="0"/>
                </a:moveTo>
                <a:lnTo>
                  <a:pt x="2189321" y="0"/>
                </a:lnTo>
              </a:path>
            </a:pathLst>
          </a:custGeom>
          <a:noFill/>
          <a:ln w="9747">
            <a:solidFill>
              <a:srgbClr val="5196FF">
                <a:alpha val="58824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971" y="1012808"/>
            <a:ext cx="1002281" cy="125285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850882" y="1343872"/>
            <a:ext cx="1979404" cy="3836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Bài học</a:t>
            </a:r>
            <a:endParaRPr lang="en-US" sz="1440" dirty="0"/>
          </a:p>
        </p:txBody>
      </p:sp>
      <p:sp>
        <p:nvSpPr>
          <p:cNvPr id="17" name="Text 9"/>
          <p:cNvSpPr/>
          <p:nvPr/>
        </p:nvSpPr>
        <p:spPr>
          <a:xfrm>
            <a:off x="3282290" y="2238349"/>
            <a:ext cx="254799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GEOADD cho write, GEORADIUS với COUNT limit, WITHDIST lấy khoảng cách.</a:t>
            </a:r>
            <a:endParaRPr lang="en-US" sz="144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785" y="1006287"/>
            <a:ext cx="2768058" cy="3612311"/>
          </a:xfrm>
          <a:prstGeom prst="rect">
            <a:avLst/>
          </a:prstGeom>
        </p:spPr>
      </p:pic>
      <p:sp>
        <p:nvSpPr>
          <p:cNvPr id="19" name="Shape 10"/>
          <p:cNvSpPr/>
          <p:nvPr/>
        </p:nvSpPr>
        <p:spPr>
          <a:xfrm>
            <a:off x="7017330" y="4613054"/>
            <a:ext cx="828261" cy="0"/>
          </a:xfrm>
          <a:custGeom>
            <a:avLst/>
            <a:gdLst/>
            <a:ahLst/>
            <a:cxnLst/>
            <a:rect l="l" t="t" r="r" b="b"/>
            <a:pathLst>
              <a:path w="828261">
                <a:moveTo>
                  <a:pt x="828261" y="0"/>
                </a:moveTo>
                <a:moveTo>
                  <a:pt x="828261" y="0"/>
                </a:moveTo>
                <a:lnTo>
                  <a:pt x="0" y="0"/>
                </a:lnTo>
              </a:path>
            </a:pathLst>
          </a:custGeom>
          <a:noFill/>
          <a:ln w="77974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20" name="Shape 11"/>
          <p:cNvSpPr/>
          <p:nvPr/>
        </p:nvSpPr>
        <p:spPr>
          <a:xfrm>
            <a:off x="6380141" y="2066070"/>
            <a:ext cx="2189321" cy="0"/>
          </a:xfrm>
          <a:custGeom>
            <a:avLst/>
            <a:gdLst/>
            <a:ahLst/>
            <a:cxnLst/>
            <a:rect l="l" t="t" r="r" b="b"/>
            <a:pathLst>
              <a:path w="2189321">
                <a:moveTo>
                  <a:pt x="0" y="0"/>
                </a:moveTo>
                <a:moveTo>
                  <a:pt x="0" y="0"/>
                </a:moveTo>
                <a:lnTo>
                  <a:pt x="2189321" y="0"/>
                </a:lnTo>
              </a:path>
            </a:pathLst>
          </a:custGeom>
          <a:noFill/>
          <a:ln w="9747">
            <a:solidFill>
              <a:srgbClr val="5049D5">
                <a:alpha val="58824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785" y="1004084"/>
            <a:ext cx="1002281" cy="1252852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6735696" y="1343872"/>
            <a:ext cx="1979404" cy="35556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Kỹ năng đạt được</a:t>
            </a:r>
            <a:endParaRPr lang="en-US" sz="1440" dirty="0"/>
          </a:p>
        </p:txBody>
      </p:sp>
      <p:sp>
        <p:nvSpPr>
          <p:cNvPr id="23" name="Text 13"/>
          <p:cNvSpPr/>
          <p:nvPr/>
        </p:nvSpPr>
        <p:spPr>
          <a:xfrm>
            <a:off x="6167105" y="2229625"/>
            <a:ext cx="2547995" cy="123444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Sử dụng redis-cli, hiểu sorted sets và GEOHASH, performance tuning.</a:t>
            </a:r>
            <a:endParaRPr lang="en-US" sz="144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2290" y="1199069"/>
            <a:ext cx="326441" cy="280721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4537" y="1212952"/>
            <a:ext cx="272491" cy="272491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908" y="1192378"/>
            <a:ext cx="296266" cy="25054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Quản lý message flow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38" y="1163096"/>
            <a:ext cx="8135797" cy="3235929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326" y="1429421"/>
            <a:ext cx="401272" cy="416328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3089" y="1163096"/>
            <a:ext cx="436171" cy="44705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9362" y="1261609"/>
            <a:ext cx="436171" cy="447056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376390" y="2049383"/>
            <a:ext cx="1914148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Thách thức RabbitMQ</a:t>
            </a:r>
            <a:endParaRPr lang="en-US" sz="1440" dirty="0"/>
          </a:p>
        </p:txBody>
      </p:sp>
      <p:sp>
        <p:nvSpPr>
          <p:cNvPr id="11" name="Text 3"/>
          <p:cNvSpPr/>
          <p:nvPr/>
        </p:nvSpPr>
        <p:spPr>
          <a:xfrm>
            <a:off x="376390" y="2405999"/>
            <a:ext cx="191414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Hiểu Exchange, Queue, Binding concepts và đảm bảo messages không bị mất.</a:t>
            </a:r>
            <a:endParaRPr lang="en-US" sz="1440" dirty="0"/>
          </a:p>
        </p:txBody>
      </p:sp>
      <p:sp>
        <p:nvSpPr>
          <p:cNvPr id="12" name="Text 4"/>
          <p:cNvSpPr/>
          <p:nvPr/>
        </p:nvSpPr>
        <p:spPr>
          <a:xfrm>
            <a:off x="2576779" y="1866290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Bài học quan trọng</a:t>
            </a:r>
            <a:endParaRPr lang="en-US" sz="1440" dirty="0"/>
          </a:p>
        </p:txBody>
      </p:sp>
      <p:sp>
        <p:nvSpPr>
          <p:cNvPr id="13" name="Text 5"/>
          <p:cNvSpPr/>
          <p:nvPr/>
        </p:nvSpPr>
        <p:spPr>
          <a:xfrm>
            <a:off x="2576503" y="2223821"/>
            <a:ext cx="1913839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Durable Queues, Manual ACK, Dead Letter Queue và Retry Logic.</a:t>
            </a:r>
            <a:endParaRPr lang="en-US" sz="1440" dirty="0"/>
          </a:p>
        </p:txBody>
      </p:sp>
      <p:sp>
        <p:nvSpPr>
          <p:cNvPr id="14" name="Text 6"/>
          <p:cNvSpPr/>
          <p:nvPr/>
        </p:nvSpPr>
        <p:spPr>
          <a:xfrm>
            <a:off x="4703674" y="2141525"/>
            <a:ext cx="1913839" cy="356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Kỹ năng đạt được</a:t>
            </a:r>
            <a:endParaRPr lang="en-US" sz="1440" dirty="0"/>
          </a:p>
        </p:txBody>
      </p:sp>
      <p:sp>
        <p:nvSpPr>
          <p:cNvPr id="15" name="Text 7"/>
          <p:cNvSpPr/>
          <p:nvPr/>
        </p:nvSpPr>
        <p:spPr>
          <a:xfrm>
            <a:off x="4703612" y="2499055"/>
            <a:ext cx="1913839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Sử dụng Management UI, Spring AMQP và debug message flow.</a:t>
            </a:r>
            <a:endParaRPr lang="en-US" sz="144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Triển khai gRPC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6674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Lý do chọn gRPC</a:t>
            </a:r>
            <a:endParaRPr lang="en-US" sz="1440" dirty="0"/>
          </a:p>
        </p:txBody>
      </p:sp>
      <p:pic>
        <p:nvPicPr>
          <p:cNvPr id="7" name="Image 2" descr="https://oceandoc-ai.obs.ap-southeast-3.myhuaweicloud.com:443/image_1764476334787_onc8ET.jpg"/>
          <p:cNvPicPr>
            <a:picLocks noChangeAspect="1"/>
          </p:cNvPicPr>
          <p:nvPr/>
        </p:nvPicPr>
        <p:blipFill>
          <a:blip r:embed="rId6"/>
          <a:srcRect l="12547" r="12547"/>
          <a:stretch/>
        </p:blipFill>
        <p:spPr>
          <a:xfrm>
            <a:off x="3401524" y="1043680"/>
            <a:ext cx="2340953" cy="17557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1053" y="1526134"/>
            <a:ext cx="3033142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Tiết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kiệm khoảng 50%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băng thông,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34%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độ trễ, tiết kiệm 57% pin thiết bị.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76674" y="296082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Ưu điểm kỹ thuật</a:t>
            </a:r>
            <a:endParaRPr lang="en-US" sz="1440" dirty="0"/>
          </a:p>
        </p:txBody>
      </p:sp>
      <p:pic>
        <p:nvPicPr>
          <p:cNvPr id="10" name="Image 3" descr="https://oceandoc-ai.obs.ap-southeast-3.myhuaweicloud.com:443/image_1764476337111_rThH9z.jpg"/>
          <p:cNvPicPr>
            <a:picLocks noChangeAspect="1"/>
          </p:cNvPicPr>
          <p:nvPr/>
        </p:nvPicPr>
        <p:blipFill>
          <a:blip r:embed="rId7"/>
          <a:srcRect l="12547" r="12547"/>
          <a:stretch/>
        </p:blipFill>
        <p:spPr>
          <a:xfrm>
            <a:off x="3401524" y="2939380"/>
            <a:ext cx="2340953" cy="17557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7530" y="3414935"/>
            <a:ext cx="3033142" cy="9144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Type safety với Protocol Buffers, streaming hiệu quả, xử lý 2000 cập nhật/giây.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5897880" y="1048817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Trade-offs</a:t>
            </a:r>
            <a:endParaRPr lang="en-US" sz="1440" dirty="0"/>
          </a:p>
        </p:txBody>
      </p:sp>
      <p:sp>
        <p:nvSpPr>
          <p:cNvPr id="13" name="Text 7"/>
          <p:cNvSpPr/>
          <p:nvPr/>
        </p:nvSpPr>
        <p:spPr>
          <a:xfrm>
            <a:off x="5897880" y="1526112"/>
            <a:ext cx="3033142" cy="347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Đường cong học tập cao, debugging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khó hơn.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5897880" y="2960805"/>
            <a:ext cx="3017520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Kết quả đạt được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5904358" y="3414935"/>
            <a:ext cx="3033142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Hỗ trợ cập nhật ví trí tài xế với tài nguyên và hiệu suất tối ưu hơn so với REST.</a:t>
            </a:r>
            <a:endParaRPr lang="en-US" sz="144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Docker Compose Orchestration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806" y="1111567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Quản lý container</a:t>
            </a:r>
            <a:endParaRPr lang="en-US" sz="1440" dirty="0"/>
          </a:p>
        </p:txBody>
      </p:sp>
      <p:pic>
        <p:nvPicPr>
          <p:cNvPr id="7" name="Image 2" descr="https://oceandoc-ai.obs.ap-southeast-3.myhuaweicloud.com:443/image_1764476338984_wXWMxa.jpg"/>
          <p:cNvPicPr>
            <a:picLocks noChangeAspect="1"/>
          </p:cNvPicPr>
          <p:nvPr/>
        </p:nvPicPr>
        <p:blipFill>
          <a:blip r:embed="rId6"/>
          <a:srcRect t="9839" b="9839"/>
          <a:stretch/>
        </p:blipFill>
        <p:spPr>
          <a:xfrm>
            <a:off x="449806" y="2978669"/>
            <a:ext cx="1994265" cy="1595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49806" y="1474916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Điều phối 9 container gồm 5 ứng dụng và 4 hạ tầng.</a:t>
            </a:r>
            <a:endParaRPr lang="en-US" sz="1440" dirty="0"/>
          </a:p>
        </p:txBody>
      </p:sp>
      <p:sp>
        <p:nvSpPr>
          <p:cNvPr id="9" name="Text 4"/>
          <p:cNvSpPr/>
          <p:nvPr/>
        </p:nvSpPr>
        <p:spPr>
          <a:xfrm>
            <a:off x="2520945" y="2978669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Thứ tự khởi động</a:t>
            </a:r>
            <a:endParaRPr lang="en-US" sz="1440" dirty="0"/>
          </a:p>
        </p:txBody>
      </p:sp>
      <p:pic>
        <p:nvPicPr>
          <p:cNvPr id="10" name="Image 3" descr="https://oceandoc-ai.obs.ap-southeast-3.myhuaweicloud.com:443/image_1764476343157_XCONAc.jpg"/>
          <p:cNvPicPr>
            <a:picLocks noChangeAspect="1"/>
          </p:cNvPicPr>
          <p:nvPr/>
        </p:nvPicPr>
        <p:blipFill>
          <a:blip r:embed="rId7"/>
          <a:srcRect t="10000" b="10000"/>
          <a:stretch/>
        </p:blipFill>
        <p:spPr>
          <a:xfrm>
            <a:off x="2520945" y="1111567"/>
            <a:ext cx="1994265" cy="15954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20945" y="3368922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Sử dụng depends_on đảm bảo cơ sở dữ liệu sẵn sàng trước khi ứng dụng chạy.</a:t>
            </a:r>
            <a:endParaRPr lang="en-US" sz="1440" dirty="0"/>
          </a:p>
        </p:txBody>
      </p:sp>
      <p:sp>
        <p:nvSpPr>
          <p:cNvPr id="12" name="Text 6"/>
          <p:cNvSpPr/>
          <p:nvPr/>
        </p:nvSpPr>
        <p:spPr>
          <a:xfrm>
            <a:off x="4610373" y="1111567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Kiểm tra sức khỏe</a:t>
            </a:r>
            <a:endParaRPr lang="en-US" sz="1440" dirty="0"/>
          </a:p>
        </p:txBody>
      </p:sp>
      <p:pic>
        <p:nvPicPr>
          <p:cNvPr id="13" name="Image 4" descr="https://oceandoc-ai.obs.ap-southeast-3.myhuaweicloud.com:443/image_1764476346968_0cQuzw.jpg"/>
          <p:cNvPicPr>
            <a:picLocks noChangeAspect="1"/>
          </p:cNvPicPr>
          <p:nvPr/>
        </p:nvPicPr>
        <p:blipFill>
          <a:blip r:embed="rId8"/>
          <a:srcRect t="10000" b="10000"/>
          <a:stretch/>
        </p:blipFill>
        <p:spPr>
          <a:xfrm>
            <a:off x="4610373" y="2978669"/>
            <a:ext cx="1994265" cy="15954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610373" y="1474916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Triển khai health checks cho Postgres, Redis và RabbitMQ.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6699801" y="2978669"/>
            <a:ext cx="199439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Mạng và dữ liệu</a:t>
            </a:r>
            <a:endParaRPr lang="en-US" sz="1440" dirty="0"/>
          </a:p>
        </p:txBody>
      </p:sp>
      <p:pic>
        <p:nvPicPr>
          <p:cNvPr id="16" name="Image 5" descr="https://oceandoc-ai.obs.ap-southeast-3.myhuaweicloud.com:443/image_1764476350495_AVYnta.jpg"/>
          <p:cNvPicPr>
            <a:picLocks noChangeAspect="1"/>
          </p:cNvPicPr>
          <p:nvPr/>
        </p:nvPicPr>
        <p:blipFill>
          <a:blip r:embed="rId9"/>
          <a:srcRect t="10000" b="10000"/>
          <a:stretch/>
        </p:blipFill>
        <p:spPr>
          <a:xfrm>
            <a:off x="6699801" y="1111567"/>
            <a:ext cx="1994265" cy="159541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99801" y="3368922"/>
            <a:ext cx="1994394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Sử dụng bridge network cho service discovery và volumes để lưu trữ dữ liệu.</a:t>
            </a:r>
            <a:endParaRPr lang="en-US" sz="144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370" y="1959269"/>
            <a:ext cx="5221112" cy="5760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592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Kết quả và hướng phát triển</a:t>
            </a:r>
            <a:endParaRPr lang="en-US" sz="144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70" y="438260"/>
            <a:ext cx="914028" cy="9140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45154" y="742055"/>
            <a:ext cx="1356643" cy="94183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3888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05</a:t>
            </a:r>
            <a:endParaRPr lang="en-US" sz="144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Chức </a:t>
            </a:r>
            <a:r>
              <a:rPr lang="en-US" sz="2016" b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năng cốt lõi đã 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hoàn thành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84378" y="2935224"/>
            <a:ext cx="2851099" cy="548640"/>
          </a:xfrm>
          <a:custGeom>
            <a:avLst/>
            <a:gdLst/>
            <a:ahLst/>
            <a:cxnLst/>
            <a:rect l="l" t="t" r="r" b="b"/>
            <a:pathLst>
              <a:path w="2851099" h="548640">
                <a:moveTo>
                  <a:pt x="140113" y="0"/>
                </a:moveTo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7" name="Shape 3"/>
          <p:cNvSpPr/>
          <p:nvPr/>
        </p:nvSpPr>
        <p:spPr>
          <a:xfrm>
            <a:off x="3339389" y="2935311"/>
            <a:ext cx="2851099" cy="548640"/>
          </a:xfrm>
          <a:custGeom>
            <a:avLst/>
            <a:gdLst/>
            <a:ahLst/>
            <a:cxnLst/>
            <a:rect l="l" t="t" r="r" b="b"/>
            <a:pathLst>
              <a:path w="2851099" h="548640">
                <a:moveTo>
                  <a:pt x="140113" y="0"/>
                </a:moveTo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8" name="Shape 4"/>
          <p:cNvSpPr/>
          <p:nvPr/>
        </p:nvSpPr>
        <p:spPr>
          <a:xfrm>
            <a:off x="284378" y="994431"/>
            <a:ext cx="2851099" cy="548640"/>
          </a:xfrm>
          <a:custGeom>
            <a:avLst/>
            <a:gdLst/>
            <a:ahLst/>
            <a:cxnLst/>
            <a:rect l="l" t="t" r="r" b="b"/>
            <a:pathLst>
              <a:path w="2851099" h="548640">
                <a:moveTo>
                  <a:pt x="140113" y="0"/>
                </a:moveTo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9" name="Shape 5"/>
          <p:cNvSpPr/>
          <p:nvPr/>
        </p:nvSpPr>
        <p:spPr>
          <a:xfrm>
            <a:off x="3339389" y="994867"/>
            <a:ext cx="2851099" cy="548640"/>
          </a:xfrm>
          <a:custGeom>
            <a:avLst/>
            <a:gdLst/>
            <a:ahLst/>
            <a:cxnLst/>
            <a:rect l="l" t="t" r="r" b="b"/>
            <a:pathLst>
              <a:path w="2851099" h="548640">
                <a:moveTo>
                  <a:pt x="140113" y="0"/>
                </a:moveTo>
                <a:moveTo>
                  <a:pt x="140113" y="0"/>
                </a:moveTo>
                <a:lnTo>
                  <a:pt x="2710987" y="0"/>
                </a:lnTo>
                <a:quadBezTo>
                  <a:pt x="2851099" y="0"/>
                  <a:pt x="2851099" y="140113"/>
                </a:quadBezTo>
                <a:lnTo>
                  <a:pt x="2851099" y="408527"/>
                </a:lnTo>
                <a:quadBezTo>
                  <a:pt x="2851099" y="548640"/>
                  <a:pt x="2710987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0" name="Image 2" descr="https://oceandoc-ai.obs.ap-southeast-3.myhuaweicloud.com:443/image_1764476337636_q6qgne.jpg"/>
          <p:cNvPicPr>
            <a:picLocks noChangeAspect="1"/>
          </p:cNvPicPr>
          <p:nvPr/>
        </p:nvPicPr>
        <p:blipFill>
          <a:blip r:embed="rId6"/>
          <a:srcRect l="30924" r="28916"/>
          <a:stretch/>
        </p:blipFill>
        <p:spPr>
          <a:xfrm>
            <a:off x="6336866" y="994431"/>
            <a:ext cx="2522809" cy="353242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4637" y="1024108"/>
            <a:ext cx="2847107" cy="4892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Đăng ký và đăng nhập</a:t>
            </a:r>
            <a:endParaRPr lang="en-US" sz="1440" dirty="0"/>
          </a:p>
        </p:txBody>
      </p:sp>
      <p:sp>
        <p:nvSpPr>
          <p:cNvPr id="12" name="Text 7"/>
          <p:cNvSpPr/>
          <p:nvPr/>
        </p:nvSpPr>
        <p:spPr>
          <a:xfrm>
            <a:off x="284637" y="1533044"/>
            <a:ext cx="284748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JWT xác thực cho hành khách và tài xế, phân quyền người dùng.</a:t>
            </a:r>
            <a:endParaRPr lang="en-US" sz="1440" dirty="0"/>
          </a:p>
        </p:txBody>
      </p:sp>
      <p:sp>
        <p:nvSpPr>
          <p:cNvPr id="13" name="Text 8"/>
          <p:cNvSpPr/>
          <p:nvPr/>
        </p:nvSpPr>
        <p:spPr>
          <a:xfrm>
            <a:off x="3338939" y="1024108"/>
            <a:ext cx="2837591" cy="4892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Tạo chuyến đi</a:t>
            </a:r>
            <a:endParaRPr lang="en-US" sz="1440" dirty="0"/>
          </a:p>
        </p:txBody>
      </p:sp>
      <p:sp>
        <p:nvSpPr>
          <p:cNvPr id="14" name="Text 9"/>
          <p:cNvSpPr/>
          <p:nvPr/>
        </p:nvSpPr>
        <p:spPr>
          <a:xfrm>
            <a:off x="3338939" y="1533044"/>
            <a:ext cx="28372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Ước tính giá cước, tìm tài xế gần nhất qua Redis Geospatial.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284637" y="2964989"/>
            <a:ext cx="2847107" cy="4892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Thông báo có chuyến đi</a:t>
            </a:r>
            <a:endParaRPr lang="en-US" sz="1440" dirty="0"/>
          </a:p>
        </p:txBody>
      </p:sp>
      <p:sp>
        <p:nvSpPr>
          <p:cNvPr id="16" name="Text 11"/>
          <p:cNvSpPr/>
          <p:nvPr/>
        </p:nvSpPr>
        <p:spPr>
          <a:xfrm>
            <a:off x="284637" y="3474012"/>
            <a:ext cx="2847483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RabbitMQ gửi thông báo chuyến đi đến tài xế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gần đó và đợi họ chấp nhận.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3338939" y="2964989"/>
            <a:ext cx="2837591" cy="48928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Cập nhật vị trí</a:t>
            </a:r>
            <a:endParaRPr lang="en-US" sz="1440" dirty="0"/>
          </a:p>
        </p:txBody>
      </p:sp>
      <p:sp>
        <p:nvSpPr>
          <p:cNvPr id="18" name="Text 13"/>
          <p:cNvSpPr/>
          <p:nvPr/>
        </p:nvSpPr>
        <p:spPr>
          <a:xfrm>
            <a:off x="3338939" y="3474012"/>
            <a:ext cx="2837260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gRPC streaming cập nhật vị trí tài xế theo thời gian thực.</a:t>
            </a:r>
            <a:endParaRPr lang="en-US" sz="144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Hiệu suất đạt được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738792" y="1064374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blurRad="19050" dist="25400" dir="2700000" algn="bl" rotWithShape="0">
              <a:srgbClr val="DADADA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30900" y="1170001"/>
            <a:ext cx="757769" cy="75776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13" y="1064374"/>
            <a:ext cx="3274332" cy="969023"/>
          </a:xfrm>
          <a:prstGeom prst="rect">
            <a:avLst/>
          </a:prstGeom>
        </p:spPr>
      </p:pic>
      <p:sp>
        <p:nvSpPr>
          <p:cNvPr id="9" name="Shape 3"/>
          <p:cNvSpPr/>
          <p:nvPr/>
        </p:nvSpPr>
        <p:spPr>
          <a:xfrm>
            <a:off x="528675" y="1234611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320" y="1410255"/>
            <a:ext cx="277260" cy="27726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157224" y="1356861"/>
            <a:ext cx="2123132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kern="0" spc="7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Vượt mục tiêu</a:t>
            </a:r>
            <a:endParaRPr lang="en-US" sz="1440" dirty="0"/>
          </a:p>
        </p:txBody>
      </p:sp>
      <p:sp>
        <p:nvSpPr>
          <p:cNvPr id="12" name="Text 5"/>
          <p:cNvSpPr/>
          <p:nvPr/>
        </p:nvSpPr>
        <p:spPr>
          <a:xfrm>
            <a:off x="4193049" y="1064374"/>
            <a:ext cx="4626983" cy="96902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Độ trễ tìm tài xế 5-8ms, cập nhật vị trí 8ms, tạo chuyến đi 150ms.</a:t>
            </a:r>
            <a:endParaRPr lang="en-US" sz="1440" dirty="0"/>
          </a:p>
        </p:txBody>
      </p:sp>
      <p:sp>
        <p:nvSpPr>
          <p:cNvPr id="13" name="Shape 6"/>
          <p:cNvSpPr/>
          <p:nvPr/>
        </p:nvSpPr>
        <p:spPr>
          <a:xfrm>
            <a:off x="3738792" y="2326835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blurRad="19050" dist="25400" dir="2700000" algn="bl" rotWithShape="0">
              <a:srgbClr val="DADADA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30900" y="2432462"/>
            <a:ext cx="757769" cy="757769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013" y="2326835"/>
            <a:ext cx="3274332" cy="969023"/>
          </a:xfrm>
          <a:prstGeom prst="rect">
            <a:avLst/>
          </a:prstGeom>
        </p:spPr>
      </p:pic>
      <p:sp>
        <p:nvSpPr>
          <p:cNvPr id="16" name="Shape 7"/>
          <p:cNvSpPr/>
          <p:nvPr/>
        </p:nvSpPr>
        <p:spPr>
          <a:xfrm>
            <a:off x="528675" y="2497072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7" name="Text 8"/>
          <p:cNvSpPr/>
          <p:nvPr/>
        </p:nvSpPr>
        <p:spPr>
          <a:xfrm>
            <a:off x="1157224" y="2619323"/>
            <a:ext cx="2123132" cy="34747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kern="0" spc="7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Khả năng mở rộng</a:t>
            </a:r>
            <a:endParaRPr lang="en-US" sz="1440" dirty="0"/>
          </a:p>
        </p:txBody>
      </p:sp>
      <p:sp>
        <p:nvSpPr>
          <p:cNvPr id="18" name="Text 9"/>
          <p:cNvSpPr/>
          <p:nvPr/>
        </p:nvSpPr>
        <p:spPr>
          <a:xfrm>
            <a:off x="4193049" y="2326835"/>
            <a:ext cx="4626983" cy="96902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Hỗ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trợ khoảng 1,000</a:t>
            </a: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+ tài xế đồng thời, xử lý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2,000 message/</a:t>
            </a: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giây.</a:t>
            </a:r>
            <a:endParaRPr lang="en-US" sz="1440" dirty="0"/>
          </a:p>
        </p:txBody>
      </p:sp>
      <p:sp>
        <p:nvSpPr>
          <p:cNvPr id="19" name="Shape 10"/>
          <p:cNvSpPr/>
          <p:nvPr/>
        </p:nvSpPr>
        <p:spPr>
          <a:xfrm>
            <a:off x="3738792" y="3589296"/>
            <a:ext cx="5164082" cy="969023"/>
          </a:xfrm>
          <a:custGeom>
            <a:avLst/>
            <a:gdLst/>
            <a:ahLst/>
            <a:cxnLst/>
            <a:rect l="l" t="t" r="r" b="b"/>
            <a:pathLst>
              <a:path w="5164082" h="969023">
                <a:moveTo>
                  <a:pt x="111280" y="0"/>
                </a:moveTo>
                <a:moveTo>
                  <a:pt x="111280" y="0"/>
                </a:moveTo>
                <a:lnTo>
                  <a:pt x="5052802" y="0"/>
                </a:lnTo>
                <a:quadBezTo>
                  <a:pt x="5164082" y="0"/>
                  <a:pt x="5164082" y="91952"/>
                </a:quadBezTo>
                <a:lnTo>
                  <a:pt x="5164082" y="877071"/>
                </a:lnTo>
                <a:quadBezTo>
                  <a:pt x="5164082" y="969023"/>
                  <a:pt x="5052802" y="969023"/>
                </a:quadBezTo>
                <a:lnTo>
                  <a:pt x="111280" y="969023"/>
                </a:lnTo>
                <a:quadBezTo>
                  <a:pt x="0" y="969023"/>
                  <a:pt x="0" y="877071"/>
                </a:quadBezTo>
                <a:lnTo>
                  <a:pt x="0" y="91952"/>
                </a:lnTo>
                <a:quadBezTo>
                  <a:pt x="0" y="0"/>
                  <a:pt x="111280" y="0"/>
                </a:quadBezTo>
                <a:close/>
              </a:path>
            </a:pathLst>
          </a:custGeom>
          <a:solidFill>
            <a:srgbClr val="FFFFFF"/>
          </a:solidFill>
          <a:ln/>
          <a:effectLst>
            <a:outerShdw blurRad="19050" dist="25400" dir="2700000" algn="bl" rotWithShape="0">
              <a:srgbClr val="DADADA">
                <a:alpha val="100000"/>
              </a:srgbClr>
            </a:outerShdw>
          </a:effectLst>
        </p:spPr>
        <p:txBody>
          <a:bodyPr/>
          <a:lstStyle/>
          <a:p>
            <a:endParaRPr lang="en-VN"/>
          </a:p>
        </p:txBody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30900" y="3694923"/>
            <a:ext cx="757769" cy="757769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13" y="3589296"/>
            <a:ext cx="3274332" cy="969023"/>
          </a:xfrm>
          <a:prstGeom prst="rect">
            <a:avLst/>
          </a:prstGeom>
        </p:spPr>
      </p:pic>
      <p:sp>
        <p:nvSpPr>
          <p:cNvPr id="22" name="Shape 11"/>
          <p:cNvSpPr/>
          <p:nvPr/>
        </p:nvSpPr>
        <p:spPr>
          <a:xfrm>
            <a:off x="528675" y="3759533"/>
            <a:ext cx="628549" cy="628549"/>
          </a:xfrm>
          <a:custGeom>
            <a:avLst/>
            <a:gdLst/>
            <a:ahLst/>
            <a:cxnLst/>
            <a:rect l="l" t="t" r="r" b="b"/>
            <a:pathLst>
              <a:path w="628549" h="628549">
                <a:moveTo>
                  <a:pt x="314274" y="0"/>
                </a:moveTo>
                <a:moveTo>
                  <a:pt x="314274" y="0"/>
                </a:moveTo>
                <a:cubicBezTo>
                  <a:pt x="487727" y="0"/>
                  <a:pt x="628549" y="140822"/>
                  <a:pt x="628549" y="314274"/>
                </a:cubicBezTo>
                <a:cubicBezTo>
                  <a:pt x="628549" y="487727"/>
                  <a:pt x="487727" y="628549"/>
                  <a:pt x="314274" y="628549"/>
                </a:cubicBezTo>
                <a:cubicBezTo>
                  <a:pt x="140822" y="628549"/>
                  <a:pt x="0" y="487727"/>
                  <a:pt x="0" y="314274"/>
                </a:cubicBezTo>
                <a:cubicBezTo>
                  <a:pt x="0" y="140822"/>
                  <a:pt x="140822" y="0"/>
                  <a:pt x="314274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23" name="Text 12"/>
          <p:cNvSpPr/>
          <p:nvPr/>
        </p:nvSpPr>
        <p:spPr>
          <a:xfrm>
            <a:off x="1157224" y="3881784"/>
            <a:ext cx="2123132" cy="374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kern="0" spc="7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Hiệu quả tài nguyên</a:t>
            </a:r>
            <a:endParaRPr lang="en-US" sz="1440" dirty="0"/>
          </a:p>
        </p:txBody>
      </p:sp>
      <p:sp>
        <p:nvSpPr>
          <p:cNvPr id="24" name="Text 13"/>
          <p:cNvSpPr/>
          <p:nvPr/>
        </p:nvSpPr>
        <p:spPr>
          <a:xfrm>
            <a:off x="4193049" y="3589296"/>
            <a:ext cx="4626983" cy="96902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Tổng RAM ~2GB, tiết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kiệm khoảng 50% băng thông.</a:t>
            </a:r>
            <a:endParaRPr lang="en-US" sz="1440" dirty="0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475" y="2666871"/>
            <a:ext cx="288950" cy="288950"/>
          </a:xfrm>
          <a:prstGeom prst="rect">
            <a:avLst/>
          </a:prstGeom>
        </p:spPr>
      </p:pic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62" y="3941220"/>
            <a:ext cx="265176" cy="26517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Hạn chế hiện tại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539190" y="1199462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7" name="Text 3"/>
          <p:cNvSpPr/>
          <p:nvPr/>
        </p:nvSpPr>
        <p:spPr>
          <a:xfrm>
            <a:off x="4489704" y="1182409"/>
            <a:ext cx="714089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8" name="Shape 4"/>
          <p:cNvSpPr/>
          <p:nvPr/>
        </p:nvSpPr>
        <p:spPr>
          <a:xfrm>
            <a:off x="4539190" y="2510501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9" name="Text 5"/>
          <p:cNvSpPr/>
          <p:nvPr/>
        </p:nvSpPr>
        <p:spPr>
          <a:xfrm>
            <a:off x="4489704" y="2485538"/>
            <a:ext cx="714089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0" name="Shape 6"/>
          <p:cNvSpPr/>
          <p:nvPr/>
        </p:nvSpPr>
        <p:spPr>
          <a:xfrm>
            <a:off x="4539190" y="3796446"/>
            <a:ext cx="615117" cy="615117"/>
          </a:xfrm>
          <a:custGeom>
            <a:avLst/>
            <a:gdLst/>
            <a:ahLst/>
            <a:cxnLst/>
            <a:rect l="l" t="t" r="r" b="b"/>
            <a:pathLst>
              <a:path w="615117" h="615117">
                <a:moveTo>
                  <a:pt x="307559" y="0"/>
                </a:moveTo>
                <a:moveTo>
                  <a:pt x="307559" y="0"/>
                </a:moveTo>
                <a:cubicBezTo>
                  <a:pt x="477305" y="0"/>
                  <a:pt x="615117" y="137812"/>
                  <a:pt x="615117" y="307559"/>
                </a:cubicBezTo>
                <a:cubicBezTo>
                  <a:pt x="615117" y="477305"/>
                  <a:pt x="477305" y="615117"/>
                  <a:pt x="307559" y="615117"/>
                </a:cubicBezTo>
                <a:cubicBezTo>
                  <a:pt x="137812" y="615117"/>
                  <a:pt x="0" y="477305"/>
                  <a:pt x="0" y="307559"/>
                </a:cubicBezTo>
                <a:cubicBezTo>
                  <a:pt x="0" y="137812"/>
                  <a:pt x="137812" y="0"/>
                  <a:pt x="307559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1" name="Text 7"/>
          <p:cNvSpPr/>
          <p:nvPr/>
        </p:nvSpPr>
        <p:spPr>
          <a:xfrm>
            <a:off x="4489704" y="3779392"/>
            <a:ext cx="714089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2" name="Text 8"/>
          <p:cNvSpPr/>
          <p:nvPr/>
        </p:nvSpPr>
        <p:spPr>
          <a:xfrm>
            <a:off x="5308783" y="1048878"/>
            <a:ext cx="351519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Chức năng chưa hoàn thiện</a:t>
            </a:r>
            <a:endParaRPr lang="en-US" sz="1440" dirty="0"/>
          </a:p>
        </p:txBody>
      </p:sp>
      <p:pic>
        <p:nvPicPr>
          <p:cNvPr id="13" name="Image 2" descr="https://oceandoc-ai.obs.ap-southeast-3.myhuaweicloud.com:443/image_1764476343691_qJlj97.jpg"/>
          <p:cNvPicPr>
            <a:picLocks noChangeAspect="1"/>
          </p:cNvPicPr>
          <p:nvPr/>
        </p:nvPicPr>
        <p:blipFill>
          <a:blip r:embed="rId6"/>
          <a:srcRect l="16667" r="16667"/>
          <a:stretch/>
        </p:blipFill>
        <p:spPr>
          <a:xfrm>
            <a:off x="1387015" y="1516495"/>
            <a:ext cx="1684301" cy="25264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308783" y="1361660"/>
            <a:ext cx="3515457" cy="347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Chưa có xử lý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thanh toán, báo cáo thống kê.</a:t>
            </a:r>
            <a:endParaRPr lang="en-US" sz="1440" dirty="0"/>
          </a:p>
        </p:txBody>
      </p:sp>
      <p:sp>
        <p:nvSpPr>
          <p:cNvPr id="15" name="Text 10"/>
          <p:cNvSpPr/>
          <p:nvPr/>
        </p:nvSpPr>
        <p:spPr>
          <a:xfrm>
            <a:off x="5308783" y="2359916"/>
            <a:ext cx="351519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Nợ kỹ thuật</a:t>
            </a:r>
            <a:endParaRPr lang="en-US" sz="1440" dirty="0"/>
          </a:p>
        </p:txBody>
      </p:sp>
      <p:pic>
        <p:nvPicPr>
          <p:cNvPr id="16" name="Image 3" descr="https://oceandoc-ai.obs.ap-southeast-3.myhuaweicloud.com:443/image_1764476347359_ALzqsn.jpg"/>
          <p:cNvPicPr>
            <a:picLocks noChangeAspect="1"/>
          </p:cNvPicPr>
          <p:nvPr/>
        </p:nvPicPr>
        <p:blipFill>
          <a:blip r:embed="rId7"/>
          <a:srcRect l="16667" r="16667"/>
          <a:stretch/>
        </p:blipFill>
        <p:spPr>
          <a:xfrm>
            <a:off x="261899" y="2034759"/>
            <a:ext cx="993283" cy="148992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308783" y="2672699"/>
            <a:ext cx="3515457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Cần cải thiện unit test, integration test, load test, bảo mật.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5308783" y="3645861"/>
            <a:ext cx="3515196" cy="3931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Vận hành</a:t>
            </a:r>
            <a:endParaRPr lang="en-US" sz="1440" dirty="0"/>
          </a:p>
        </p:txBody>
      </p:sp>
      <p:pic>
        <p:nvPicPr>
          <p:cNvPr id="19" name="Image 4" descr="https://oceandoc-ai.obs.ap-southeast-3.myhuaweicloud.com:443/image_1764476350245_bsqgLJ.jpg"/>
          <p:cNvPicPr>
            <a:picLocks noChangeAspect="1"/>
          </p:cNvPicPr>
          <p:nvPr/>
        </p:nvPicPr>
        <p:blipFill>
          <a:blip r:embed="rId8"/>
          <a:srcRect l="16667" r="16667"/>
          <a:stretch/>
        </p:blipFill>
        <p:spPr>
          <a:xfrm>
            <a:off x="3203149" y="2034759"/>
            <a:ext cx="993283" cy="148992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308783" y="3958644"/>
            <a:ext cx="3515457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Thiếu giám sát, theo dõi phân tán, ghi nhật ký tập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trung. (CÓ SERVICE MESH RỒI MÀ?)</a:t>
            </a:r>
            <a:endParaRPr lang="en-US" sz="144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Kế hoạch ngắn/trung/dài hạn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https://oceandoc-ai.obs.ap-southeast-3.myhuaweicloud.com:443/image_1764476351159_Wz50rh.jpg"/>
          <p:cNvPicPr>
            <a:picLocks noChangeAspect="1"/>
          </p:cNvPicPr>
          <p:nvPr/>
        </p:nvPicPr>
        <p:blipFill>
          <a:blip r:embed="rId6"/>
          <a:srcRect t="19880" b="19880"/>
          <a:stretch/>
        </p:blipFill>
        <p:spPr>
          <a:xfrm>
            <a:off x="6215524" y="1075646"/>
            <a:ext cx="2706624" cy="1866290"/>
          </a:xfrm>
          <a:prstGeom prst="rect">
            <a:avLst/>
          </a:prstGeom>
        </p:spPr>
      </p:pic>
      <p:pic>
        <p:nvPicPr>
          <p:cNvPr id="7" name="Image 3" descr="https://oceandoc-ai.obs.ap-southeast-3.myhuaweicloud.com:443/image_1764476347832_KRhDrD.jpg"/>
          <p:cNvPicPr>
            <a:picLocks noChangeAspect="1"/>
          </p:cNvPicPr>
          <p:nvPr/>
        </p:nvPicPr>
        <p:blipFill>
          <a:blip r:embed="rId7"/>
          <a:srcRect t="19880" b="19880"/>
          <a:stretch/>
        </p:blipFill>
        <p:spPr>
          <a:xfrm>
            <a:off x="3218688" y="1075646"/>
            <a:ext cx="2706624" cy="1866290"/>
          </a:xfrm>
          <a:prstGeom prst="rect">
            <a:avLst/>
          </a:prstGeom>
        </p:spPr>
      </p:pic>
      <p:pic>
        <p:nvPicPr>
          <p:cNvPr id="8" name="Image 4" descr="https://oceandoc-ai.obs.ap-southeast-3.myhuaweicloud.com:443/image_1764476343900_m0qgIS.jpg"/>
          <p:cNvPicPr>
            <a:picLocks noChangeAspect="1"/>
          </p:cNvPicPr>
          <p:nvPr/>
        </p:nvPicPr>
        <p:blipFill>
          <a:blip r:embed="rId8"/>
          <a:srcRect t="19880" b="19880"/>
          <a:stretch/>
        </p:blipFill>
        <p:spPr>
          <a:xfrm>
            <a:off x="221852" y="1075646"/>
            <a:ext cx="2706624" cy="1866290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1364479" y="2717380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0" name="Text 3"/>
          <p:cNvSpPr/>
          <p:nvPr/>
        </p:nvSpPr>
        <p:spPr>
          <a:xfrm>
            <a:off x="1330579" y="2672034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440" dirty="0"/>
          </a:p>
        </p:txBody>
      </p:sp>
      <p:sp>
        <p:nvSpPr>
          <p:cNvPr id="11" name="Shape 4"/>
          <p:cNvSpPr/>
          <p:nvPr/>
        </p:nvSpPr>
        <p:spPr>
          <a:xfrm>
            <a:off x="4361314" y="2717380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2" name="Shape 5"/>
          <p:cNvSpPr/>
          <p:nvPr/>
        </p:nvSpPr>
        <p:spPr>
          <a:xfrm>
            <a:off x="7358150" y="2717380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3" name="Text 6"/>
          <p:cNvSpPr/>
          <p:nvPr/>
        </p:nvSpPr>
        <p:spPr>
          <a:xfrm>
            <a:off x="7324251" y="2672034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440" dirty="0"/>
          </a:p>
        </p:txBody>
      </p:sp>
      <p:sp>
        <p:nvSpPr>
          <p:cNvPr id="14" name="Text 7"/>
          <p:cNvSpPr/>
          <p:nvPr/>
        </p:nvSpPr>
        <p:spPr>
          <a:xfrm>
            <a:off x="4327415" y="2672034"/>
            <a:ext cx="489170" cy="51206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7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440" dirty="0"/>
          </a:p>
        </p:txBody>
      </p:sp>
      <p:sp>
        <p:nvSpPr>
          <p:cNvPr id="15" name="Text 8"/>
          <p:cNvSpPr/>
          <p:nvPr/>
        </p:nvSpPr>
        <p:spPr>
          <a:xfrm>
            <a:off x="221852" y="3308940"/>
            <a:ext cx="270662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Ngắn hạn</a:t>
            </a:r>
            <a:endParaRPr lang="en-US" sz="1440" dirty="0"/>
          </a:p>
        </p:txBody>
      </p:sp>
      <p:sp>
        <p:nvSpPr>
          <p:cNvPr id="16" name="Text 9"/>
          <p:cNvSpPr/>
          <p:nvPr/>
        </p:nvSpPr>
        <p:spPr>
          <a:xfrm>
            <a:off x="221852" y="3672290"/>
            <a:ext cx="27066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Triển khai hệ thống giám sát, tăng cường bảo mật, xây dựng CI/CD và cải thiện kiểm thử.</a:t>
            </a:r>
            <a:endParaRPr lang="en-US" sz="1440" dirty="0"/>
          </a:p>
        </p:txBody>
      </p:sp>
      <p:sp>
        <p:nvSpPr>
          <p:cNvPr id="17" name="Text 10"/>
          <p:cNvSpPr/>
          <p:nvPr/>
        </p:nvSpPr>
        <p:spPr>
          <a:xfrm>
            <a:off x="3218688" y="3308940"/>
            <a:ext cx="270662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Trung hạn</a:t>
            </a:r>
            <a:endParaRPr lang="en-US" sz="1440" dirty="0"/>
          </a:p>
        </p:txBody>
      </p:sp>
      <p:sp>
        <p:nvSpPr>
          <p:cNvPr id="18" name="Text 11"/>
          <p:cNvSpPr/>
          <p:nvPr/>
        </p:nvSpPr>
        <p:spPr>
          <a:xfrm>
            <a:off x="3218688" y="3672290"/>
            <a:ext cx="27066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Phát triển tính năng theo dõi thời gian thực, tích hợp thanh toán và tối ưu hóa hiệu suất hệ thống.</a:t>
            </a:r>
            <a:endParaRPr lang="en-US" sz="1440" dirty="0"/>
          </a:p>
        </p:txBody>
      </p:sp>
      <p:sp>
        <p:nvSpPr>
          <p:cNvPr id="19" name="Text 12"/>
          <p:cNvSpPr/>
          <p:nvPr/>
        </p:nvSpPr>
        <p:spPr>
          <a:xfrm>
            <a:off x="6215524" y="3308940"/>
            <a:ext cx="2706624" cy="2760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Dài hạn</a:t>
            </a:r>
            <a:endParaRPr lang="en-US" sz="1440" dirty="0"/>
          </a:p>
        </p:txBody>
      </p:sp>
      <p:sp>
        <p:nvSpPr>
          <p:cNvPr id="20" name="Text 13"/>
          <p:cNvSpPr/>
          <p:nvPr/>
        </p:nvSpPr>
        <p:spPr>
          <a:xfrm>
            <a:off x="6215524" y="3672290"/>
            <a:ext cx="27066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Áp dụng kiến trúc tiên tiến, tích hợp AI/ML, hỗ trợ đa người dùng và phát triển ứng dụng di động.</a:t>
            </a:r>
            <a:endParaRPr lang="en-US" sz="144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Bài học kinh nghiệm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89342" y="2761877"/>
            <a:ext cx="2655007" cy="29347"/>
          </a:xfrm>
          <a:custGeom>
            <a:avLst/>
            <a:gdLst/>
            <a:ahLst/>
            <a:cxnLst/>
            <a:rect l="l" t="t" r="r" b="b"/>
            <a:pathLst>
              <a:path w="2655007" h="29347">
                <a:moveTo>
                  <a:pt x="0" y="29347"/>
                </a:moveTo>
                <a:moveTo>
                  <a:pt x="0" y="29347"/>
                </a:moveTo>
                <a:lnTo>
                  <a:pt x="2655007" y="0"/>
                </a:lnTo>
              </a:path>
            </a:pathLst>
          </a:custGeom>
          <a:noFill/>
          <a:ln w="190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7" name="Shape 3"/>
          <p:cNvSpPr/>
          <p:nvPr/>
        </p:nvSpPr>
        <p:spPr>
          <a:xfrm>
            <a:off x="6065300" y="2761877"/>
            <a:ext cx="2734927" cy="0"/>
          </a:xfrm>
          <a:custGeom>
            <a:avLst/>
            <a:gdLst/>
            <a:ahLst/>
            <a:cxnLst/>
            <a:rect l="l" t="t" r="r" b="b"/>
            <a:pathLst>
              <a:path w="2734927">
                <a:moveTo>
                  <a:pt x="0" y="0"/>
                </a:moveTo>
                <a:moveTo>
                  <a:pt x="0" y="0"/>
                </a:moveTo>
                <a:lnTo>
                  <a:pt x="2734927" y="0"/>
                </a:lnTo>
              </a:path>
            </a:pathLst>
          </a:custGeom>
          <a:noFill/>
          <a:ln w="190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8" name="Shape 4"/>
          <p:cNvSpPr/>
          <p:nvPr/>
        </p:nvSpPr>
        <p:spPr>
          <a:xfrm>
            <a:off x="3034449" y="1246452"/>
            <a:ext cx="3030851" cy="3030851"/>
          </a:xfrm>
          <a:custGeom>
            <a:avLst/>
            <a:gdLst/>
            <a:ahLst/>
            <a:cxnLst/>
            <a:rect l="l" t="t" r="r" b="b"/>
            <a:pathLst>
              <a:path w="3030851" h="3030851">
                <a:moveTo>
                  <a:pt x="1515426" y="0"/>
                </a:moveTo>
                <a:moveTo>
                  <a:pt x="1515426" y="0"/>
                </a:moveTo>
                <a:cubicBezTo>
                  <a:pt x="2351812" y="0"/>
                  <a:pt x="3030851" y="679039"/>
                  <a:pt x="3030851" y="1515426"/>
                </a:cubicBezTo>
                <a:cubicBezTo>
                  <a:pt x="3030851" y="2351812"/>
                  <a:pt x="2351812" y="3030851"/>
                  <a:pt x="1515426" y="3030851"/>
                </a:cubicBezTo>
                <a:cubicBezTo>
                  <a:pt x="679039" y="3030851"/>
                  <a:pt x="0" y="2351812"/>
                  <a:pt x="0" y="1515426"/>
                </a:cubicBezTo>
                <a:cubicBezTo>
                  <a:pt x="0" y="679039"/>
                  <a:pt x="679039" y="0"/>
                  <a:pt x="1515426" y="0"/>
                </a:cubicBezTo>
                <a:close/>
              </a:path>
            </a:pathLst>
          </a:custGeom>
          <a:solidFill>
            <a:srgbClr val="5049D5">
              <a:alpha val="14118"/>
            </a:srgbClr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9" name="Shape 5"/>
          <p:cNvSpPr/>
          <p:nvPr/>
        </p:nvSpPr>
        <p:spPr>
          <a:xfrm>
            <a:off x="3192009" y="1404011"/>
            <a:ext cx="2715732" cy="2715732"/>
          </a:xfrm>
          <a:custGeom>
            <a:avLst/>
            <a:gdLst/>
            <a:ahLst/>
            <a:cxnLst/>
            <a:rect l="l" t="t" r="r" b="b"/>
            <a:pathLst>
              <a:path w="2715732" h="2715732">
                <a:moveTo>
                  <a:pt x="1357866" y="0"/>
                </a:moveTo>
                <a:moveTo>
                  <a:pt x="1357866" y="0"/>
                </a:moveTo>
                <a:cubicBezTo>
                  <a:pt x="2107293" y="0"/>
                  <a:pt x="2715732" y="608439"/>
                  <a:pt x="2715732" y="1357866"/>
                </a:cubicBezTo>
                <a:cubicBezTo>
                  <a:pt x="2715732" y="2107293"/>
                  <a:pt x="2107293" y="2715732"/>
                  <a:pt x="1357866" y="2715732"/>
                </a:cubicBezTo>
                <a:cubicBezTo>
                  <a:pt x="608439" y="2715732"/>
                  <a:pt x="0" y="2107293"/>
                  <a:pt x="0" y="1357866"/>
                </a:cubicBezTo>
                <a:cubicBezTo>
                  <a:pt x="0" y="608439"/>
                  <a:pt x="608439" y="0"/>
                  <a:pt x="1357866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614" y="1510617"/>
            <a:ext cx="2502521" cy="250252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46212" y="1044273"/>
            <a:ext cx="270868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Debug Microservices</a:t>
            </a:r>
            <a:endParaRPr lang="en-US" sz="1440" dirty="0"/>
          </a:p>
        </p:txBody>
      </p:sp>
      <p:pic>
        <p:nvPicPr>
          <p:cNvPr id="12" name="Image 3" descr="https://oceandoc-ai.obs.ap-southeast-3.myhuaweicloud.com:443/image_1764476346553_1sKmw5.jp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55516" y="1867519"/>
            <a:ext cx="1788717" cy="1788717"/>
          </a:xfrm>
          <a:prstGeom prst="ellipse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50802" y="1507568"/>
            <a:ext cx="27040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Sử dụng Correlation ID, Centralized Logging, Distributed Tracing và Health Checks.</a:t>
            </a:r>
            <a:endParaRPr lang="en-US" sz="1440" dirty="0"/>
          </a:p>
        </p:txBody>
      </p:sp>
      <p:sp>
        <p:nvSpPr>
          <p:cNvPr id="14" name="Text 8"/>
          <p:cNvSpPr/>
          <p:nvPr/>
        </p:nvSpPr>
        <p:spPr>
          <a:xfrm>
            <a:off x="246212" y="2969711"/>
            <a:ext cx="2708683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Redis Geospatial</a:t>
            </a:r>
            <a:endParaRPr lang="en-US" sz="1440" dirty="0"/>
          </a:p>
        </p:txBody>
      </p:sp>
      <p:sp>
        <p:nvSpPr>
          <p:cNvPr id="15" name="Text 9"/>
          <p:cNvSpPr/>
          <p:nvPr/>
        </p:nvSpPr>
        <p:spPr>
          <a:xfrm>
            <a:off x="250802" y="3436055"/>
            <a:ext cx="2704093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Tối ưu GEOADD, GEORADIUS với COUNT limit, monitor memory usage.</a:t>
            </a:r>
            <a:endParaRPr lang="en-US" sz="1440" dirty="0"/>
          </a:p>
        </p:txBody>
      </p:sp>
      <p:sp>
        <p:nvSpPr>
          <p:cNvPr id="16" name="Text 10"/>
          <p:cNvSpPr/>
          <p:nvPr/>
        </p:nvSpPr>
        <p:spPr>
          <a:xfrm>
            <a:off x="6132665" y="1044273"/>
            <a:ext cx="276222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RabbitMQ Flow</a:t>
            </a:r>
            <a:endParaRPr lang="en-US" sz="1440" dirty="0"/>
          </a:p>
        </p:txBody>
      </p:sp>
      <p:sp>
        <p:nvSpPr>
          <p:cNvPr id="17" name="Text 11"/>
          <p:cNvSpPr/>
          <p:nvPr/>
        </p:nvSpPr>
        <p:spPr>
          <a:xfrm>
            <a:off x="6129763" y="1507568"/>
            <a:ext cx="27651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Durable Queues, Manual ACK, Dead Letter Queue và Retry Logic.</a:t>
            </a:r>
            <a:endParaRPr lang="en-US" sz="1440" dirty="0"/>
          </a:p>
        </p:txBody>
      </p:sp>
      <p:sp>
        <p:nvSpPr>
          <p:cNvPr id="18" name="Text 12"/>
          <p:cNvSpPr/>
          <p:nvPr/>
        </p:nvSpPr>
        <p:spPr>
          <a:xfrm>
            <a:off x="6135566" y="2969711"/>
            <a:ext cx="2762222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gRPC Implementation</a:t>
            </a:r>
            <a:endParaRPr lang="en-US" sz="1440" dirty="0"/>
          </a:p>
        </p:txBody>
      </p:sp>
      <p:sp>
        <p:nvSpPr>
          <p:cNvPr id="19" name="Text 13"/>
          <p:cNvSpPr/>
          <p:nvPr/>
        </p:nvSpPr>
        <p:spPr>
          <a:xfrm>
            <a:off x="6132665" y="3436055"/>
            <a:ext cx="2765124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Học Protocol Buffers, code generation, streaming và error handling.</a:t>
            </a:r>
            <a:endParaRPr lang="en-US" sz="144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E70B6-ADE4-8F80-392D-0C6375D0B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E38A8D99-7E22-F858-39BB-56C82FC47E19}"/>
              </a:ext>
            </a:extLst>
          </p:cNvPr>
          <p:cNvSpPr/>
          <p:nvPr/>
        </p:nvSpPr>
        <p:spPr>
          <a:xfrm>
            <a:off x="608294" y="123444"/>
            <a:ext cx="8005572" cy="5232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Sơ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đồ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kiến</a:t>
            </a: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016" b="1" dirty="0" err="1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trúc</a:t>
            </a:r>
            <a:endParaRPr lang="en-US" sz="144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01FFF7E-8EB2-936A-5B31-1AC52D1A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A45837C5-465F-4446-6545-382DDCABD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01C7720F-7BBF-16D8-AA5E-BF668AC387A8}"/>
              </a:ext>
            </a:extLst>
          </p:cNvPr>
          <p:cNvSpPr/>
          <p:nvPr/>
        </p:nvSpPr>
        <p:spPr>
          <a:xfrm>
            <a:off x="276674" y="1048817"/>
            <a:ext cx="3017520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DDE86142-E615-7501-E2D5-3300CB5D2F3B}"/>
              </a:ext>
            </a:extLst>
          </p:cNvPr>
          <p:cNvSpPr/>
          <p:nvPr/>
        </p:nvSpPr>
        <p:spPr>
          <a:xfrm>
            <a:off x="267530" y="3414935"/>
            <a:ext cx="3033142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endParaRPr lang="en-US" sz="144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F3707C-3D1B-A2F9-5726-04DBBD545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822" y="650575"/>
            <a:ext cx="6458515" cy="414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983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6591" y="1890729"/>
            <a:ext cx="8630817" cy="100771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5040" b="1" dirty="0">
                <a:solidFill>
                  <a:srgbClr val="002D9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Thanks for watching！</a:t>
            </a:r>
            <a:endParaRPr lang="en-US" sz="14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Giao thức truyền thông hybrid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3573332" y="2047055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7" name="Image 2" descr="https://oceandoc-ai.obs.ap-southeast-3.myhuaweicloud.com/ppt_list_page/_19052329831_LCg0aP1732514685662-0536160787312864.png?authorization=c2ltcGxlLWp3dCBhaz1zcGFya2Rlc2s4MDAwMDAwMDAwMDE7ZXhwPTMzMDkzMTQ2OTQ7YWxnbz1obWFjLXNoYTI1NjtzaWc9T3hwcDhvbUw1WGhtUVRNQ050c1pjQVc1cWxOTWQzT3FCQitYeVFiM1pxVT0=&amp;x_location=7YfmxI7B7uKO7jlRxIftd60XeLD=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6048" y="2149770"/>
            <a:ext cx="297847" cy="297847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3573332" y="3031288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9" name="Image 3" descr="https://oceandoc-ai.obs.ap-southeast-3.myhuaweicloud.com/ppt_list_page/_19052329831_uTDMEZ1732514694176-08056073287339853.png?authorization=c2ltcGxlLWp3dCBhaz1zcGFya2Rlc2s4MDAwMDAwMDAwMDE7ZXhwPTMzMDkzMTQ3MDE7YWxnbz1obWFjLXNoYTI1NjtzaWc9ekxLaW9idTh2eEdNdzVVV0xXSXNsYzJWUFNzaGNESml5ZzJnNUdKZHNKQT0=&amp;x_location=7YfmxI7B7uKO7jlRxIftd60XeLD=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7998" y="3125954"/>
            <a:ext cx="313947" cy="313947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3573332" y="4059393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1" name="Image 4" descr="https://oceandoc-ai.obs.ap-southeast-3.myhuaweicloud.com/ppt_list_page/_19052329831_y63oFi1732514699286-07869239987903869.png?authorization=c2ltcGxlLWp3dCBhaz1zcGFya2Rlc2s4MDAwMDAwMDAwMDE7ZXhwPTMzMDkzMTQ3MDY7YWxnbz1obWFjLXNoYTI1NjtzaWc9eXd1OXk4NisvcExnV3NOUmVIdHd4RzRKcnJCUkhYM3VxdStpUzJUTVI4RT0=&amp;x_location=7YfmxI7B7uKO7jlRxIftd60XeLD=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0073" y="4166134"/>
            <a:ext cx="289797" cy="289797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3573332" y="1055972"/>
            <a:ext cx="503278" cy="503278"/>
          </a:xfrm>
          <a:custGeom>
            <a:avLst/>
            <a:gdLst/>
            <a:ahLst/>
            <a:cxnLst/>
            <a:rect l="l" t="t" r="r" b="b"/>
            <a:pathLst>
              <a:path w="503278" h="503278">
                <a:moveTo>
                  <a:pt x="251639" y="0"/>
                </a:moveTo>
                <a:moveTo>
                  <a:pt x="251639" y="0"/>
                </a:moveTo>
                <a:cubicBezTo>
                  <a:pt x="390522" y="0"/>
                  <a:pt x="503278" y="112756"/>
                  <a:pt x="503278" y="251639"/>
                </a:cubicBezTo>
                <a:cubicBezTo>
                  <a:pt x="503278" y="390522"/>
                  <a:pt x="390522" y="503278"/>
                  <a:pt x="251639" y="503278"/>
                </a:cubicBezTo>
                <a:cubicBezTo>
                  <a:pt x="112756" y="503278"/>
                  <a:pt x="0" y="390522"/>
                  <a:pt x="0" y="251639"/>
                </a:cubicBezTo>
                <a:cubicBezTo>
                  <a:pt x="0" y="112756"/>
                  <a:pt x="112756" y="0"/>
                  <a:pt x="251639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3401" y="1166041"/>
            <a:ext cx="283140" cy="283140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37" y="363251"/>
            <a:ext cx="3436864" cy="458248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121080" y="833510"/>
            <a:ext cx="47653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REST API</a:t>
            </a:r>
            <a:endParaRPr lang="en-US" sz="1440" dirty="0"/>
          </a:p>
        </p:txBody>
      </p:sp>
      <p:sp>
        <p:nvSpPr>
          <p:cNvPr id="16" name="Text 7"/>
          <p:cNvSpPr/>
          <p:nvPr/>
        </p:nvSpPr>
        <p:spPr>
          <a:xfrm>
            <a:off x="4121080" y="1064460"/>
            <a:ext cx="4753729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Client-facing endpoints, CRUD operations, chuẩn mực và dễ sử dụng.</a:t>
            </a:r>
            <a:endParaRPr lang="en-US" sz="1440" dirty="0"/>
          </a:p>
        </p:txBody>
      </p:sp>
      <p:sp>
        <p:nvSpPr>
          <p:cNvPr id="17" name="Text 8"/>
          <p:cNvSpPr/>
          <p:nvPr/>
        </p:nvSpPr>
        <p:spPr>
          <a:xfrm>
            <a:off x="4121080" y="1853940"/>
            <a:ext cx="47653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gRPC Streaming</a:t>
            </a:r>
            <a:endParaRPr lang="en-US" sz="1440" dirty="0"/>
          </a:p>
        </p:txBody>
      </p:sp>
      <p:sp>
        <p:nvSpPr>
          <p:cNvPr id="18" name="Text 9"/>
          <p:cNvSpPr/>
          <p:nvPr/>
        </p:nvSpPr>
        <p:spPr>
          <a:xfrm>
            <a:off x="4121080" y="2085746"/>
            <a:ext cx="4753692" cy="347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Cập nhật vị trí tài xế, </a:t>
            </a:r>
            <a:r>
              <a:rPr lang="en-US" sz="1008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giảm khoảng 50% </a:t>
            </a: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băng thông, độ trễ thấp.</a:t>
            </a:r>
            <a:endParaRPr lang="en-US" sz="1440" dirty="0"/>
          </a:p>
        </p:txBody>
      </p:sp>
      <p:sp>
        <p:nvSpPr>
          <p:cNvPr id="19" name="Text 10"/>
          <p:cNvSpPr/>
          <p:nvPr/>
        </p:nvSpPr>
        <p:spPr>
          <a:xfrm>
            <a:off x="4121080" y="2874370"/>
            <a:ext cx="47653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RabbitMQ</a:t>
            </a:r>
            <a:endParaRPr lang="en-US" sz="1440" dirty="0"/>
          </a:p>
        </p:txBody>
      </p:sp>
      <p:sp>
        <p:nvSpPr>
          <p:cNvPr id="20" name="Text 11"/>
          <p:cNvSpPr/>
          <p:nvPr/>
        </p:nvSpPr>
        <p:spPr>
          <a:xfrm>
            <a:off x="4121080" y="3107131"/>
            <a:ext cx="4753692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Thông báo chuyến đi bất đồng bộ, decoupling services, đảm bảo delivery.</a:t>
            </a:r>
            <a:endParaRPr lang="en-US" sz="1440" dirty="0"/>
          </a:p>
        </p:txBody>
      </p:sp>
      <p:sp>
        <p:nvSpPr>
          <p:cNvPr id="21" name="Text 12"/>
          <p:cNvSpPr/>
          <p:nvPr/>
        </p:nvSpPr>
        <p:spPr>
          <a:xfrm>
            <a:off x="4121080" y="3894800"/>
            <a:ext cx="476536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OpenFeign</a:t>
            </a:r>
            <a:endParaRPr lang="en-US" sz="1440" dirty="0"/>
          </a:p>
        </p:txBody>
      </p:sp>
      <p:sp>
        <p:nvSpPr>
          <p:cNvPr id="22" name="Text 13"/>
          <p:cNvSpPr/>
          <p:nvPr/>
        </p:nvSpPr>
        <p:spPr>
          <a:xfrm>
            <a:off x="4121080" y="4128516"/>
            <a:ext cx="4753692" cy="6035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Service-to-service communication, declarative, dễ maintain.</a:t>
            </a:r>
            <a:endParaRPr lang="en-US" sz="144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Sơ đồ kiến trúc tổng thể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13" y="1094454"/>
            <a:ext cx="4197816" cy="1679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0413" y="1094454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8" name="Shape 3"/>
          <p:cNvSpPr/>
          <p:nvPr/>
        </p:nvSpPr>
        <p:spPr>
          <a:xfrm>
            <a:off x="1986677" y="1879153"/>
            <a:ext cx="500957" cy="0"/>
          </a:xfrm>
          <a:custGeom>
            <a:avLst/>
            <a:gdLst/>
            <a:ahLst/>
            <a:cxnLst/>
            <a:rect l="l" t="t" r="r" b="b"/>
            <a:pathLst>
              <a:path w="500957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771" y="1094454"/>
            <a:ext cx="4197816" cy="167912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65771" y="1094454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1" name="Shape 5"/>
          <p:cNvSpPr/>
          <p:nvPr/>
        </p:nvSpPr>
        <p:spPr>
          <a:xfrm>
            <a:off x="6372035" y="1879153"/>
            <a:ext cx="500957" cy="0"/>
          </a:xfrm>
          <a:custGeom>
            <a:avLst/>
            <a:gdLst/>
            <a:ahLst/>
            <a:cxnLst/>
            <a:rect l="l" t="t" r="r" b="b"/>
            <a:pathLst>
              <a:path w="500957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13" y="2923908"/>
            <a:ext cx="4197816" cy="167912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80413" y="2923908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4" name="Shape 7"/>
          <p:cNvSpPr/>
          <p:nvPr/>
        </p:nvSpPr>
        <p:spPr>
          <a:xfrm>
            <a:off x="1986677" y="3708608"/>
            <a:ext cx="500957" cy="0"/>
          </a:xfrm>
          <a:custGeom>
            <a:avLst/>
            <a:gdLst/>
            <a:ahLst/>
            <a:cxnLst/>
            <a:rect l="l" t="t" r="r" b="b"/>
            <a:pathLst>
              <a:path w="500957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5771" y="2923908"/>
            <a:ext cx="4197816" cy="167912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665771" y="2923908"/>
            <a:ext cx="4197816" cy="1679126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spcBef>
                <a:spcPts val="375"/>
              </a:spcBef>
              <a:buNone/>
            </a:pPr>
            <a:endParaRPr lang="en-US" sz="1440" dirty="0"/>
          </a:p>
        </p:txBody>
      </p:sp>
      <p:sp>
        <p:nvSpPr>
          <p:cNvPr id="17" name="Shape 9"/>
          <p:cNvSpPr/>
          <p:nvPr/>
        </p:nvSpPr>
        <p:spPr>
          <a:xfrm>
            <a:off x="6372035" y="3708608"/>
            <a:ext cx="500957" cy="0"/>
          </a:xfrm>
          <a:custGeom>
            <a:avLst/>
            <a:gdLst/>
            <a:ahLst/>
            <a:cxnLst/>
            <a:rect l="l" t="t" r="r" b="b"/>
            <a:pathLst>
              <a:path w="500957">
                <a:moveTo>
                  <a:pt x="0" y="0"/>
                </a:moveTo>
                <a:moveTo>
                  <a:pt x="0" y="0"/>
                </a:moveTo>
                <a:lnTo>
                  <a:pt x="500957" y="0"/>
                </a:lnTo>
              </a:path>
            </a:pathLst>
          </a:custGeom>
          <a:noFill/>
          <a:ln w="3810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8" name="Text 10"/>
          <p:cNvSpPr/>
          <p:nvPr/>
        </p:nvSpPr>
        <p:spPr>
          <a:xfrm>
            <a:off x="1867805" y="1402028"/>
            <a:ext cx="2358031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Kiến trúc microservices</a:t>
            </a:r>
            <a:endParaRPr lang="en-US" sz="1440" dirty="0"/>
          </a:p>
        </p:txBody>
      </p:sp>
      <p:pic>
        <p:nvPicPr>
          <p:cNvPr id="19" name="Image 6" descr="https://oceandoc-ai.obs.ap-southeast-3.myhuaweicloud.com:443/image_1764476303732_rIOHot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2585" y="1482604"/>
            <a:ext cx="1005840" cy="1005840"/>
          </a:xfrm>
          <a:prstGeom prst="ellipse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867805" y="1891691"/>
            <a:ext cx="247049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Hệ thống gồm API Gateway, User Service, Trip Service và Driver Service kết nối qua giao thức hybrid.</a:t>
            </a:r>
            <a:endParaRPr lang="en-US" sz="1440" dirty="0"/>
          </a:p>
        </p:txBody>
      </p:sp>
      <p:sp>
        <p:nvSpPr>
          <p:cNvPr id="21" name="Text 12"/>
          <p:cNvSpPr/>
          <p:nvPr/>
        </p:nvSpPr>
        <p:spPr>
          <a:xfrm>
            <a:off x="6253163" y="1402028"/>
            <a:ext cx="2358031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Giao thức truyền thông</a:t>
            </a:r>
            <a:endParaRPr lang="en-US" sz="1440" dirty="0"/>
          </a:p>
        </p:txBody>
      </p:sp>
      <p:pic>
        <p:nvPicPr>
          <p:cNvPr id="22" name="Image 7" descr="https://oceandoc-ai.obs.ap-southeast-3.myhuaweicloud.com:443/image_1764476307429_1sPw90.jp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887942" y="1482604"/>
            <a:ext cx="1005840" cy="1005840"/>
          </a:xfrm>
          <a:prstGeom prst="ellipse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6253163" y="1891691"/>
            <a:ext cx="247049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cho CRUD, gRPC cho vị trí tài xế, RabbitMQ cho thông báo bất đồng bộ.</a:t>
            </a:r>
            <a:endParaRPr lang="en-US" sz="1440" dirty="0"/>
          </a:p>
        </p:txBody>
      </p:sp>
      <p:sp>
        <p:nvSpPr>
          <p:cNvPr id="24" name="Text 14"/>
          <p:cNvSpPr/>
          <p:nvPr/>
        </p:nvSpPr>
        <p:spPr>
          <a:xfrm>
            <a:off x="1867805" y="3231483"/>
            <a:ext cx="2358031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Lưu trữ dữ liệu</a:t>
            </a:r>
            <a:endParaRPr lang="en-US" sz="1440" dirty="0"/>
          </a:p>
        </p:txBody>
      </p:sp>
      <p:pic>
        <p:nvPicPr>
          <p:cNvPr id="25" name="Image 8" descr="https://oceandoc-ai.obs.ap-southeast-3.myhuaweicloud.com:443/image_1764476311175_ZgHysE.jp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502585" y="3312058"/>
            <a:ext cx="1005840" cy="1005840"/>
          </a:xfrm>
          <a:prstGeom prst="ellipse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867805" y="3721146"/>
            <a:ext cx="247049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PostgreSQL cho User/Trip, Redis cho vị trí tài xế, database sharding theo địa lý.</a:t>
            </a:r>
            <a:endParaRPr lang="en-US" sz="1440" dirty="0"/>
          </a:p>
        </p:txBody>
      </p:sp>
      <p:sp>
        <p:nvSpPr>
          <p:cNvPr id="27" name="Text 16"/>
          <p:cNvSpPr/>
          <p:nvPr/>
        </p:nvSpPr>
        <p:spPr>
          <a:xfrm>
            <a:off x="6253163" y="3231483"/>
            <a:ext cx="2358031" cy="37796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Luồng xử lý</a:t>
            </a:r>
            <a:endParaRPr lang="en-US" sz="1440" dirty="0"/>
          </a:p>
        </p:txBody>
      </p:sp>
      <p:pic>
        <p:nvPicPr>
          <p:cNvPr id="28" name="Image 9" descr="https://oceandoc-ai.obs.ap-southeast-3.myhuaweicloud.com:443/image_1764476314451_fTRY8P.jp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4887942" y="3312058"/>
            <a:ext cx="1005840" cy="1005840"/>
          </a:xfrm>
          <a:prstGeom prst="ellipse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6253163" y="3721146"/>
            <a:ext cx="2470491" cy="8138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Client gửi yêu cầu qua Gateway, định tuyến đến service phù hợp, xử lý và trả kết quả.</a:t>
            </a:r>
            <a:endParaRPr lang="en-US" sz="14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Các thành phần chính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pic>
        <p:nvPicPr>
          <p:cNvPr id="6" name="Image 2" descr="https://oceandoc-ai.obs.ap-southeast-3.myhuaweicloud.com:443/image_1764476309600_eIFnkQ.jp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6227" y="1152860"/>
            <a:ext cx="1322772" cy="1322772"/>
          </a:xfrm>
          <a:prstGeom prst="ellipse">
            <a:avLst/>
          </a:prstGeom>
        </p:spPr>
      </p:pic>
      <p:pic>
        <p:nvPicPr>
          <p:cNvPr id="7" name="Image 3" descr="https://oceandoc-ai.obs.ap-southeast-3.myhuaweicloud.com:443/image_1764476313464_evPnUu.jp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799152" y="1152860"/>
            <a:ext cx="1322772" cy="1322772"/>
          </a:xfrm>
          <a:prstGeom prst="ellipse">
            <a:avLst/>
          </a:prstGeom>
        </p:spPr>
      </p:pic>
      <p:pic>
        <p:nvPicPr>
          <p:cNvPr id="8" name="Image 4" descr="https://oceandoc-ai.obs.ap-southeast-3.myhuaweicloud.com:443/image_1764476316187_RRtErW.jp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022076" y="1152860"/>
            <a:ext cx="1322772" cy="1322772"/>
          </a:xfrm>
          <a:prstGeom prst="ellipse">
            <a:avLst/>
          </a:prstGeom>
        </p:spPr>
      </p:pic>
      <p:pic>
        <p:nvPicPr>
          <p:cNvPr id="9" name="Image 5" descr="https://oceandoc-ai.obs.ap-southeast-3.myhuaweicloud.com:443/image_1764476320309_HCVMxp.jp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245001" y="1152860"/>
            <a:ext cx="1322772" cy="1322772"/>
          </a:xfrm>
          <a:prstGeom prst="ellipse">
            <a:avLst/>
          </a:prstGeom>
        </p:spPr>
      </p:pic>
      <p:sp>
        <p:nvSpPr>
          <p:cNvPr id="10" name="Shape 2"/>
          <p:cNvSpPr/>
          <p:nvPr/>
        </p:nvSpPr>
        <p:spPr>
          <a:xfrm>
            <a:off x="393347" y="1631366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1" name="Text 3"/>
          <p:cNvSpPr/>
          <p:nvPr/>
        </p:nvSpPr>
        <p:spPr>
          <a:xfrm>
            <a:off x="331642" y="1585646"/>
            <a:ext cx="48917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1</a:t>
            </a:r>
            <a:endParaRPr lang="en-US" sz="1440" dirty="0"/>
          </a:p>
        </p:txBody>
      </p:sp>
      <p:sp>
        <p:nvSpPr>
          <p:cNvPr id="12" name="Shape 4"/>
          <p:cNvSpPr/>
          <p:nvPr/>
        </p:nvSpPr>
        <p:spPr>
          <a:xfrm>
            <a:off x="2616272" y="1631366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3" name="Text 5"/>
          <p:cNvSpPr/>
          <p:nvPr/>
        </p:nvSpPr>
        <p:spPr>
          <a:xfrm>
            <a:off x="2554567" y="1585646"/>
            <a:ext cx="48917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2</a:t>
            </a:r>
            <a:endParaRPr lang="en-US" sz="1440" dirty="0"/>
          </a:p>
        </p:txBody>
      </p:sp>
      <p:sp>
        <p:nvSpPr>
          <p:cNvPr id="14" name="Shape 6"/>
          <p:cNvSpPr/>
          <p:nvPr/>
        </p:nvSpPr>
        <p:spPr>
          <a:xfrm>
            <a:off x="4839196" y="1631366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5049D5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5" name="Text 7"/>
          <p:cNvSpPr/>
          <p:nvPr/>
        </p:nvSpPr>
        <p:spPr>
          <a:xfrm>
            <a:off x="4777491" y="1585646"/>
            <a:ext cx="48917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3</a:t>
            </a:r>
            <a:endParaRPr lang="en-US" sz="1440" dirty="0"/>
          </a:p>
        </p:txBody>
      </p:sp>
      <p:sp>
        <p:nvSpPr>
          <p:cNvPr id="16" name="Shape 8"/>
          <p:cNvSpPr/>
          <p:nvPr/>
        </p:nvSpPr>
        <p:spPr>
          <a:xfrm>
            <a:off x="7062121" y="1631366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5196FF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7" name="Text 9"/>
          <p:cNvSpPr/>
          <p:nvPr/>
        </p:nvSpPr>
        <p:spPr>
          <a:xfrm>
            <a:off x="7000416" y="1585646"/>
            <a:ext cx="489170" cy="4572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144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4</a:t>
            </a:r>
            <a:endParaRPr lang="en-US" sz="1440" dirty="0"/>
          </a:p>
        </p:txBody>
      </p:sp>
      <p:sp>
        <p:nvSpPr>
          <p:cNvPr id="18" name="Text 10"/>
          <p:cNvSpPr/>
          <p:nvPr/>
        </p:nvSpPr>
        <p:spPr>
          <a:xfrm>
            <a:off x="279514" y="2697320"/>
            <a:ext cx="1916198" cy="3895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Gateway</a:t>
            </a:r>
            <a:endParaRPr lang="en-US" sz="1440" dirty="0"/>
          </a:p>
        </p:txBody>
      </p:sp>
      <p:sp>
        <p:nvSpPr>
          <p:cNvPr id="19" name="Text 11"/>
          <p:cNvSpPr/>
          <p:nvPr/>
        </p:nvSpPr>
        <p:spPr>
          <a:xfrm>
            <a:off x="279514" y="3123431"/>
            <a:ext cx="191619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Điểm truy cập thống nhất, định tuyến thông minh, không chứa business logic.</a:t>
            </a:r>
            <a:endParaRPr lang="en-US" sz="1440" dirty="0"/>
          </a:p>
        </p:txBody>
      </p:sp>
      <p:sp>
        <p:nvSpPr>
          <p:cNvPr id="20" name="Text 12"/>
          <p:cNvSpPr/>
          <p:nvPr/>
        </p:nvSpPr>
        <p:spPr>
          <a:xfrm>
            <a:off x="2502439" y="2697320"/>
            <a:ext cx="1916198" cy="3895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Service</a:t>
            </a:r>
            <a:endParaRPr lang="en-US" sz="1440" dirty="0"/>
          </a:p>
        </p:txBody>
      </p:sp>
      <p:sp>
        <p:nvSpPr>
          <p:cNvPr id="21" name="Text 13"/>
          <p:cNvSpPr/>
          <p:nvPr/>
        </p:nvSpPr>
        <p:spPr>
          <a:xfrm>
            <a:off x="2502439" y="3123431"/>
            <a:ext cx="191619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Quản lý người dùng, xác thực và phân quyền với JWT.</a:t>
            </a:r>
            <a:endParaRPr lang="en-US" sz="1440" dirty="0"/>
          </a:p>
        </p:txBody>
      </p:sp>
      <p:sp>
        <p:nvSpPr>
          <p:cNvPr id="22" name="Text 14"/>
          <p:cNvSpPr/>
          <p:nvPr/>
        </p:nvSpPr>
        <p:spPr>
          <a:xfrm>
            <a:off x="4725363" y="2697320"/>
            <a:ext cx="1916198" cy="3895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Trip Service</a:t>
            </a:r>
            <a:endParaRPr lang="en-US" sz="1440" dirty="0"/>
          </a:p>
        </p:txBody>
      </p:sp>
      <p:sp>
        <p:nvSpPr>
          <p:cNvPr id="23" name="Text 15"/>
          <p:cNvSpPr/>
          <p:nvPr/>
        </p:nvSpPr>
        <p:spPr>
          <a:xfrm>
            <a:off x="4725363" y="3123431"/>
            <a:ext cx="191619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Quản lý chuyến đi, tính giá cước, tìm tài xế gần nhất.</a:t>
            </a:r>
            <a:endParaRPr lang="en-US" sz="1440" dirty="0"/>
          </a:p>
        </p:txBody>
      </p:sp>
      <p:sp>
        <p:nvSpPr>
          <p:cNvPr id="24" name="Text 16"/>
          <p:cNvSpPr/>
          <p:nvPr/>
        </p:nvSpPr>
        <p:spPr>
          <a:xfrm>
            <a:off x="6948288" y="2697320"/>
            <a:ext cx="1916198" cy="38953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96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Service</a:t>
            </a:r>
            <a:endParaRPr lang="en-US" sz="1440" dirty="0"/>
          </a:p>
        </p:txBody>
      </p:sp>
      <p:sp>
        <p:nvSpPr>
          <p:cNvPr id="25" name="Text 17"/>
          <p:cNvSpPr/>
          <p:nvPr/>
        </p:nvSpPr>
        <p:spPr>
          <a:xfrm>
            <a:off x="6948288" y="3123431"/>
            <a:ext cx="1916198" cy="144475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Quản lý vị trí tài xế real-time, tìm kiếm tài xế gần nhất.</a:t>
            </a:r>
            <a:endParaRPr lang="en-US" sz="144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108814" y="77724"/>
            <a:ext cx="8926325" cy="4987842"/>
          </a:xfrm>
          <a:custGeom>
            <a:avLst/>
            <a:gdLst/>
            <a:ahLst/>
            <a:cxnLst/>
            <a:rect l="l" t="t" r="r" b="b"/>
            <a:pathLst>
              <a:path w="8926325" h="4987842">
                <a:moveTo>
                  <a:pt x="0" y="623480"/>
                </a:moveTo>
                <a:moveTo>
                  <a:pt x="0" y="623480"/>
                </a:moveTo>
                <a:quadBezTo>
                  <a:pt x="0" y="0"/>
                  <a:pt x="623480" y="0"/>
                </a:quadBezTo>
                <a:lnTo>
                  <a:pt x="8302845" y="0"/>
                </a:lnTo>
                <a:quadBezTo>
                  <a:pt x="8926325" y="0"/>
                  <a:pt x="8926325" y="623480"/>
                </a:quadBezTo>
                <a:lnTo>
                  <a:pt x="8926325" y="4987842"/>
                </a:lnTo>
                <a:lnTo>
                  <a:pt x="0" y="4987842"/>
                </a:lnTo>
                <a:close/>
              </a:path>
            </a:pathLst>
          </a:custGeom>
          <a:solidFill>
            <a:srgbClr val="FFFFFF">
              <a:alpha val="38000"/>
            </a:srgbClr>
          </a:solidFill>
          <a:ln w="9525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3" name="Text 1"/>
          <p:cNvSpPr/>
          <p:nvPr/>
        </p:nvSpPr>
        <p:spPr>
          <a:xfrm>
            <a:off x="608294" y="123444"/>
            <a:ext cx="8005572" cy="5852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16" b="1" dirty="0">
                <a:solidFill>
                  <a:srgbClr val="0A023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Patterns giao tiếp</a:t>
            </a:r>
            <a:endParaRPr lang="en-US" sz="144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10" y="346776"/>
            <a:ext cx="219456" cy="21945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38" y="237048"/>
            <a:ext cx="219456" cy="21945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59603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049D5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7" name="Shape 3"/>
          <p:cNvSpPr/>
          <p:nvPr/>
        </p:nvSpPr>
        <p:spPr>
          <a:xfrm>
            <a:off x="249317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8" name="Shape 4"/>
          <p:cNvSpPr/>
          <p:nvPr/>
        </p:nvSpPr>
        <p:spPr>
          <a:xfrm>
            <a:off x="2453002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196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9" name="Shape 5"/>
          <p:cNvSpPr/>
          <p:nvPr/>
        </p:nvSpPr>
        <p:spPr>
          <a:xfrm>
            <a:off x="2442716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0" name="Shape 6"/>
          <p:cNvSpPr/>
          <p:nvPr/>
        </p:nvSpPr>
        <p:spPr>
          <a:xfrm>
            <a:off x="4646400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049D5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1" name="Shape 7"/>
          <p:cNvSpPr/>
          <p:nvPr/>
        </p:nvSpPr>
        <p:spPr>
          <a:xfrm>
            <a:off x="4636114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049D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2" name="Shape 8"/>
          <p:cNvSpPr/>
          <p:nvPr/>
        </p:nvSpPr>
        <p:spPr>
          <a:xfrm>
            <a:off x="6839799" y="1093358"/>
            <a:ext cx="2044598" cy="3664012"/>
          </a:xfrm>
          <a:custGeom>
            <a:avLst/>
            <a:gdLst/>
            <a:ahLst/>
            <a:cxnLst/>
            <a:rect l="l" t="t" r="r" b="b"/>
            <a:pathLst>
              <a:path w="2044598" h="3664012">
                <a:moveTo>
                  <a:pt x="0" y="0"/>
                </a:moveTo>
                <a:moveTo>
                  <a:pt x="0" y="0"/>
                </a:moveTo>
                <a:lnTo>
                  <a:pt x="2044598" y="0"/>
                </a:lnTo>
                <a:quadBezTo>
                  <a:pt x="2044598" y="0"/>
                  <a:pt x="2044598" y="0"/>
                </a:quadBezTo>
                <a:lnTo>
                  <a:pt x="2044598" y="3664012"/>
                </a:lnTo>
                <a:quadBezTo>
                  <a:pt x="2044598" y="3664012"/>
                  <a:pt x="2044598" y="3664012"/>
                </a:quadBezTo>
                <a:lnTo>
                  <a:pt x="0" y="3664012"/>
                </a:lnTo>
                <a:quadBezTo>
                  <a:pt x="0" y="3664012"/>
                  <a:pt x="0" y="3664012"/>
                </a:quadBezTo>
                <a:lnTo>
                  <a:pt x="0" y="0"/>
                </a:lnTo>
                <a:quadBezTo>
                  <a:pt x="0" y="0"/>
                  <a:pt x="0" y="0"/>
                </a:quadBezTo>
                <a:close/>
              </a:path>
            </a:pathLst>
          </a:custGeom>
          <a:solidFill>
            <a:srgbClr val="5049D5">
              <a:alpha val="0"/>
            </a:srgbClr>
          </a:solidFill>
          <a:ln w="28575">
            <a:solidFill>
              <a:srgbClr val="5196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13" name="Shape 9"/>
          <p:cNvSpPr/>
          <p:nvPr/>
        </p:nvSpPr>
        <p:spPr>
          <a:xfrm>
            <a:off x="6829513" y="4714519"/>
            <a:ext cx="2065170" cy="0"/>
          </a:xfrm>
          <a:custGeom>
            <a:avLst/>
            <a:gdLst/>
            <a:ahLst/>
            <a:cxnLst/>
            <a:rect l="l" t="t" r="r" b="b"/>
            <a:pathLst>
              <a:path w="2065170">
                <a:moveTo>
                  <a:pt x="0" y="0"/>
                </a:moveTo>
                <a:moveTo>
                  <a:pt x="0" y="0"/>
                </a:moveTo>
                <a:lnTo>
                  <a:pt x="2065170" y="0"/>
                </a:lnTo>
              </a:path>
            </a:pathLst>
          </a:custGeom>
          <a:noFill/>
          <a:ln w="95250">
            <a:solidFill>
              <a:srgbClr val="5196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VN"/>
          </a:p>
        </p:txBody>
      </p:sp>
      <p:sp>
        <p:nvSpPr>
          <p:cNvPr id="14" name="Text 10"/>
          <p:cNvSpPr/>
          <p:nvPr/>
        </p:nvSpPr>
        <p:spPr>
          <a:xfrm>
            <a:off x="257473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REST API</a:t>
            </a:r>
            <a:endParaRPr lang="en-US" sz="1440" dirty="0"/>
          </a:p>
        </p:txBody>
      </p:sp>
      <p:pic>
        <p:nvPicPr>
          <p:cNvPr id="15" name="Image 2" descr="https://oceandoc-ai.obs.ap-southeast-3.myhuaweicloud.com:443/image_1764476309041_mXyXcC.jpg"/>
          <p:cNvPicPr>
            <a:picLocks noChangeAspect="1"/>
          </p:cNvPicPr>
          <p:nvPr/>
        </p:nvPicPr>
        <p:blipFill>
          <a:blip r:embed="rId6"/>
          <a:srcRect t="10000" b="10000"/>
          <a:stretch/>
        </p:blipFill>
        <p:spPr>
          <a:xfrm>
            <a:off x="268747" y="1093358"/>
            <a:ext cx="2026310" cy="162104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57473" y="3314725"/>
            <a:ext cx="204885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Client-facing endpoints, CRUD operations, chuẩn mực, dễ sử dụng.</a:t>
            </a:r>
            <a:endParaRPr lang="en-US" sz="1440" dirty="0"/>
          </a:p>
        </p:txBody>
      </p:sp>
      <p:sp>
        <p:nvSpPr>
          <p:cNvPr id="17" name="Text 12"/>
          <p:cNvSpPr/>
          <p:nvPr/>
        </p:nvSpPr>
        <p:spPr>
          <a:xfrm>
            <a:off x="2450872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gRPC Streaming</a:t>
            </a:r>
            <a:endParaRPr lang="en-US" sz="1440" dirty="0"/>
          </a:p>
        </p:txBody>
      </p:sp>
      <p:pic>
        <p:nvPicPr>
          <p:cNvPr id="18" name="Image 3" descr="https://oceandoc-ai.obs.ap-southeast-3.myhuaweicloud.com:443/image_1764476312014_50kht6.jpg"/>
          <p:cNvPicPr>
            <a:picLocks noChangeAspect="1"/>
          </p:cNvPicPr>
          <p:nvPr/>
        </p:nvPicPr>
        <p:blipFill>
          <a:blip r:embed="rId7"/>
          <a:srcRect t="10000" b="10000"/>
          <a:stretch/>
        </p:blipFill>
        <p:spPr>
          <a:xfrm>
            <a:off x="2462146" y="1093358"/>
            <a:ext cx="2026310" cy="162104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450872" y="3314725"/>
            <a:ext cx="2048858" cy="50257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Cập nhật vị trí tài xế liên tục,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giảm khoảng 50% </a:t>
            </a: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băng thông.</a:t>
            </a:r>
            <a:endParaRPr lang="en-US" sz="1440" dirty="0"/>
          </a:p>
        </p:txBody>
      </p:sp>
      <p:sp>
        <p:nvSpPr>
          <p:cNvPr id="20" name="Text 14"/>
          <p:cNvSpPr/>
          <p:nvPr/>
        </p:nvSpPr>
        <p:spPr>
          <a:xfrm>
            <a:off x="4644271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049D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RabbitMQ</a:t>
            </a:r>
            <a:endParaRPr lang="en-US" sz="1440" dirty="0"/>
          </a:p>
        </p:txBody>
      </p:sp>
      <p:pic>
        <p:nvPicPr>
          <p:cNvPr id="21" name="Image 4" descr="https://oceandoc-ai.obs.ap-southeast-3.myhuaweicloud.com:443/image_1764476315790_czKPez.jpg"/>
          <p:cNvPicPr>
            <a:picLocks noChangeAspect="1"/>
          </p:cNvPicPr>
          <p:nvPr/>
        </p:nvPicPr>
        <p:blipFill>
          <a:blip r:embed="rId8"/>
          <a:srcRect t="10000" b="10000"/>
          <a:stretch/>
        </p:blipFill>
        <p:spPr>
          <a:xfrm>
            <a:off x="4655544" y="1093358"/>
            <a:ext cx="2026310" cy="162104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644271" y="3314725"/>
            <a:ext cx="2048858" cy="65768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Thông báo chuyến đi bất </a:t>
            </a:r>
            <a:r>
              <a:rPr lang="en-US" sz="1008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đồng bộ cho tài xế, </a:t>
            </a: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decoupling services.</a:t>
            </a:r>
            <a:endParaRPr lang="en-US" sz="1440" dirty="0"/>
          </a:p>
        </p:txBody>
      </p:sp>
      <p:sp>
        <p:nvSpPr>
          <p:cNvPr id="23" name="Text 16"/>
          <p:cNvSpPr/>
          <p:nvPr/>
        </p:nvSpPr>
        <p:spPr>
          <a:xfrm>
            <a:off x="6837669" y="2906821"/>
            <a:ext cx="2048858" cy="40790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84" b="1" dirty="0">
                <a:solidFill>
                  <a:srgbClr val="5196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OpenFeign</a:t>
            </a:r>
            <a:endParaRPr lang="en-US" sz="1440" dirty="0"/>
          </a:p>
        </p:txBody>
      </p:sp>
      <p:pic>
        <p:nvPicPr>
          <p:cNvPr id="24" name="Image 5" descr="https://oceandoc-ai.obs.ap-southeast-3.myhuaweicloud.com:443/image_1764476319216_1zl7rD.jpg"/>
          <p:cNvPicPr>
            <a:picLocks noChangeAspect="1"/>
          </p:cNvPicPr>
          <p:nvPr/>
        </p:nvPicPr>
        <p:blipFill>
          <a:blip r:embed="rId9"/>
          <a:srcRect t="10000" b="10000"/>
          <a:stretch/>
        </p:blipFill>
        <p:spPr>
          <a:xfrm>
            <a:off x="6848943" y="1093358"/>
            <a:ext cx="2026310" cy="1621048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837669" y="3314725"/>
            <a:ext cx="2048858" cy="102412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00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Service-to-service communication, declarative, dễ maintain.</a:t>
            </a:r>
            <a:endParaRPr lang="en-US" sz="14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3074</Words>
  <Application>Microsoft Macintosh PowerPoint</Application>
  <PresentationFormat>On-screen Show (16:9)</PresentationFormat>
  <Paragraphs>471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Microsoft Yahei</vt:lpstr>
      <vt:lpstr>Aptos</vt:lpstr>
      <vt:lpstr>Arial</vt:lpstr>
      <vt:lpstr>Calibri</vt:lpstr>
      <vt:lpstr>Noto Sans</vt:lpstr>
      <vt:lpstr>Noto Sans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Trần Đức Thịnh</cp:lastModifiedBy>
  <cp:revision>11</cp:revision>
  <dcterms:created xsi:type="dcterms:W3CDTF">2025-11-30T04:19:28Z</dcterms:created>
  <dcterms:modified xsi:type="dcterms:W3CDTF">2025-12-05T01:10:39Z</dcterms:modified>
</cp:coreProperties>
</file>